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42"/>
  </p:notesMasterIdLst>
  <p:sldIdLst>
    <p:sldId id="295" r:id="rId3"/>
    <p:sldId id="29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embeddedFontLst>
    <p:embeddedFont>
      <p:font typeface="Corbel" panose="020B0503020204020204" pitchFamily="34" charset="0"/>
      <p:regular r:id="rId43"/>
      <p:bold r:id="rId44"/>
      <p:italic r:id="rId45"/>
      <p:boldItalic r:id="rId46"/>
    </p:embeddedFont>
    <p:embeddedFont>
      <p:font typeface="Garamond" panose="02020404030301010803" pitchFamily="18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QGMoOs6gLQTkHf1jAjcOFpTKJ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>
      <p:cViewPr varScale="1">
        <p:scale>
          <a:sx n="103" d="100"/>
          <a:sy n="103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42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42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4"/>
          <p:cNvSpPr txBox="1"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4"/>
          <p:cNvSpPr txBox="1"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54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4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2" name="Google Shape;102;p54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5"/>
          <p:cNvSpPr txBox="1"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5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55"/>
          <p:cNvSpPr txBox="1">
            <a:spLocks noGrp="1"/>
          </p:cNvSpPr>
          <p:nvPr>
            <p:ph type="body" idx="2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55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5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55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11" name="Google Shape;111;p55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12" name="Google Shape;112;p55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6"/>
          <p:cNvSpPr txBox="1"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6"/>
          <p:cNvSpPr txBox="1"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6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6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7"/>
          <p:cNvSpPr txBox="1"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body" idx="1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57"/>
          <p:cNvSpPr txBox="1">
            <a:spLocks noGrp="1"/>
          </p:cNvSpPr>
          <p:nvPr>
            <p:ph type="body" idx="2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57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7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7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57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27" name="Google Shape;127;p57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28" name="Google Shape;128;p57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8"/>
          <p:cNvSpPr txBox="1"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8"/>
          <p:cNvSpPr txBox="1">
            <a:spLocks noGrp="1"/>
          </p:cNvSpPr>
          <p:nvPr>
            <p:ph type="body" idx="1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58"/>
          <p:cNvSpPr txBox="1">
            <a:spLocks noGrp="1"/>
          </p:cNvSpPr>
          <p:nvPr>
            <p:ph type="body" idx="2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58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8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8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6" name="Google Shape;136;p58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9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9"/>
          <p:cNvSpPr txBox="1">
            <a:spLocks noGrp="1"/>
          </p:cNvSpPr>
          <p:nvPr>
            <p:ph type="body" idx="1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59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9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9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" name="Google Shape;143;p5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0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0"/>
          <p:cNvSpPr txBox="1">
            <a:spLocks noGrp="1"/>
          </p:cNvSpPr>
          <p:nvPr>
            <p:ph type="body" idx="1"/>
          </p:nvPr>
        </p:nvSpPr>
        <p:spPr>
          <a:xfrm rot="5400000">
            <a:off x="2565043" y="-287514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60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0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0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0" name="Google Shape;150;p60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4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" name="Google Shape;164;p44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4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44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4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6"/>
          <p:cNvSpPr txBox="1"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Garamond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 txBox="1"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46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" name="Google Shape;175;p46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 txBox="1"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45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7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672"/>
              </a:spcBef>
              <a:spcAft>
                <a:spcPts val="0"/>
              </a:spcAft>
              <a:buSzPts val="3220"/>
              <a:buNone/>
              <a:defRPr sz="2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2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body" idx="3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672"/>
              </a:spcBef>
              <a:spcAft>
                <a:spcPts val="0"/>
              </a:spcAft>
              <a:buSzPts val="3220"/>
              <a:buNone/>
              <a:defRPr sz="2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body" idx="4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7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" name="Google Shape;55;p47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48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48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body" idx="1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body" idx="2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9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9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" name="Google Shape;69;p4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0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body" idx="1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1"/>
          <p:cNvSpPr txBox="1">
            <a:spLocks noGrp="1"/>
          </p:cNvSpPr>
          <p:nvPr>
            <p:ph type="body" idx="2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51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1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51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2"/>
          <p:cNvSpPr txBox="1"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2"/>
          <p:cNvSpPr>
            <a:spLocks noGrp="1"/>
          </p:cNvSpPr>
          <p:nvPr>
            <p:ph type="pic" idx="2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" name="Google Shape;85;p52"/>
          <p:cNvSpPr txBox="1">
            <a:spLocks noGrp="1"/>
          </p:cNvSpPr>
          <p:nvPr>
            <p:ph type="body" idx="1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52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2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3"/>
          <p:cNvSpPr txBox="1"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3"/>
          <p:cNvSpPr>
            <a:spLocks noGrp="1"/>
          </p:cNvSpPr>
          <p:nvPr>
            <p:ph type="pic" idx="2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" name="Google Shape;92;p53"/>
          <p:cNvSpPr txBox="1">
            <a:spLocks noGrp="1"/>
          </p:cNvSpPr>
          <p:nvPr>
            <p:ph type="body" idx="1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53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3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3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0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Google Shape;11;p40" descr="HD-PanelContent.png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40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oogle Shape;13;p40" descr="HDRibbonContent-UniformTrim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40" descr="HDRibbonContent-UniformTrim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40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  <a:defRPr sz="440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0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386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Times New Roman"/>
              <a:buChar char="•"/>
              <a:defRPr sz="240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746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Times New Roman"/>
              <a:buChar char="•"/>
              <a:defRPr sz="200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6004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Times New Roman"/>
              <a:buChar char="•"/>
              <a:defRPr sz="180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5439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Times New Roman"/>
              <a:buChar char="•"/>
              <a:defRPr sz="160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Times New Roman"/>
              <a:buChar char="•"/>
              <a:defRPr sz="140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Times New Roman"/>
              <a:buChar char="•"/>
              <a:defRPr sz="140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Times New Roman"/>
              <a:buChar char="•"/>
              <a:defRPr sz="140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83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Times New Roman"/>
              <a:buChar char="•"/>
              <a:defRPr sz="140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834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Times New Roman"/>
              <a:buChar char="•"/>
              <a:defRPr sz="140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43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3" name="Google Shape;153;p43" descr="HD-PanelContent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43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" name="Google Shape;155;p43" descr="HDRibbonContent-UniformTrim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43" descr="HDRibbonContent-UniformTrim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43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Garamond"/>
              <a:buNone/>
              <a:defRPr sz="44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43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386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sz="24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746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0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6004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5439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3083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30834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59" name="Google Shape;159;p43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60" name="Google Shape;160;p43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61" name="Google Shape;161;p43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spdload.com/blog/how-to-plan-and-launch-an-mvp/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www.productschool.com/blog/product-management-2/how-build-mvp-guide-product-managers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tartupclass.samaltman.com/courses/lec04/" TargetMode="External"/><Relationship Id="rId5" Type="http://schemas.openxmlformats.org/officeDocument/2006/relationships/hyperlink" Target="https://startupclass.samaltman.com/courses/lec07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ycombinator.com/library/6f-how-to-plan-an-mvp" TargetMode="External"/><Relationship Id="rId9" Type="http://schemas.openxmlformats.org/officeDocument/2006/relationships/hyperlink" Target="https://www.rootquotient.com/blog/step-by-step-guide-for-successful-mvp-planning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ycombinator.com/people/michael-seibe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www.ycombinator.com/people/michael-seibe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 setting over a building&#10;&#10;Description automatically generated">
            <a:extLst>
              <a:ext uri="{FF2B5EF4-FFF2-40B4-BE49-F238E27FC236}">
                <a16:creationId xmlns:a16="http://schemas.microsoft.com/office/drawing/2014/main" id="{4408D5EC-CC67-2A8B-368F-279535B6B7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oogle Shape;204;p2">
            <a:extLst>
              <a:ext uri="{FF2B5EF4-FFF2-40B4-BE49-F238E27FC236}">
                <a16:creationId xmlns:a16="http://schemas.microsoft.com/office/drawing/2014/main" id="{9F87A81E-1A8A-0025-E676-3A92194111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0131" y="656278"/>
            <a:ext cx="2778809" cy="11848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A3CD48-7310-A918-39C6-152ADE5D09B9}"/>
              </a:ext>
            </a:extLst>
          </p:cNvPr>
          <p:cNvSpPr txBox="1"/>
          <p:nvPr/>
        </p:nvSpPr>
        <p:spPr>
          <a:xfrm>
            <a:off x="594538" y="4311363"/>
            <a:ext cx="11478013" cy="14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EXE101: EXPERIMENTAL ENTREPRENEURSHIP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Y Combinator, 2019</a:t>
            </a:r>
          </a:p>
        </p:txBody>
      </p:sp>
    </p:spTree>
    <p:extLst>
      <p:ext uri="{BB962C8B-B14F-4D97-AF65-F5344CB8AC3E}">
        <p14:creationId xmlns:p14="http://schemas.microsoft.com/office/powerpoint/2010/main" val="342285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8F8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0" name="Google Shape;310;p10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5400"/>
              <a:buFont typeface="Garamond"/>
              <a:buNone/>
            </a:pPr>
            <a:r>
              <a:rPr lang="en-US" sz="5400">
                <a:solidFill>
                  <a:srgbClr val="792D26"/>
                </a:solidFill>
              </a:rPr>
              <a:t>MVP Testing</a:t>
            </a:r>
            <a:endParaRPr/>
          </a:p>
        </p:txBody>
      </p:sp>
      <p:cxnSp>
        <p:nvCxnSpPr>
          <p:cNvPr id="311" name="Google Shape;311;p10"/>
          <p:cNvCxnSpPr/>
          <p:nvPr/>
        </p:nvCxnSpPr>
        <p:spPr>
          <a:xfrm>
            <a:off x="1483042" y="2400639"/>
            <a:ext cx="927385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2" name="Google Shape;312;p10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72605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b="1" i="1">
                <a:solidFill>
                  <a:srgbClr val="792D26"/>
                </a:solidFill>
              </a:rPr>
              <a:t>Usability testing: </a:t>
            </a:r>
            <a:r>
              <a:rPr lang="en-US"/>
              <a:t>Observe users as they interact with the MVP to identify any usability issues.</a:t>
            </a:r>
            <a:endParaRPr/>
          </a:p>
          <a:p>
            <a:pPr marL="285750" lvl="0" indent="-272605" algn="just" rtl="0">
              <a:lnSpc>
                <a:spcPct val="140000"/>
              </a:lnSpc>
              <a:spcBef>
                <a:spcPts val="1044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b="1" i="1">
                <a:solidFill>
                  <a:srgbClr val="792D26"/>
                </a:solidFill>
              </a:rPr>
              <a:t>Customer interviews:</a:t>
            </a:r>
            <a:r>
              <a:rPr lang="en-US"/>
              <a:t> Conduct interviews with early adopters to gather qualitative feedback.</a:t>
            </a:r>
            <a:endParaRPr/>
          </a:p>
          <a:p>
            <a:pPr marL="285750" lvl="0" indent="-272605" algn="just" rtl="0">
              <a:lnSpc>
                <a:spcPct val="140000"/>
              </a:lnSpc>
              <a:spcBef>
                <a:spcPts val="1044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b="1" i="1">
                <a:solidFill>
                  <a:srgbClr val="792D26"/>
                </a:solidFill>
              </a:rPr>
              <a:t>Surveys: </a:t>
            </a:r>
            <a:r>
              <a:rPr lang="en-US"/>
              <a:t>Use online surveys to collect quantitative data on user satisfaction and experience.</a:t>
            </a:r>
            <a:endParaRPr/>
          </a:p>
          <a:p>
            <a:pPr marL="285750" lvl="0" indent="-123634" algn="l" rtl="0">
              <a:spcBef>
                <a:spcPts val="1044"/>
              </a:spcBef>
              <a:spcAft>
                <a:spcPts val="0"/>
              </a:spcAft>
              <a:buSzPct val="115000"/>
              <a:buNone/>
            </a:pPr>
            <a:endParaRPr/>
          </a:p>
        </p:txBody>
      </p:sp>
      <p:pic>
        <p:nvPicPr>
          <p:cNvPr id="313" name="Google Shape;31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70575" y="825840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0"/>
          <p:cNvSpPr txBox="1"/>
          <p:nvPr/>
        </p:nvSpPr>
        <p:spPr>
          <a:xfrm>
            <a:off x="10274825" y="57353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A239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(Rootquotient, 2024)</a:t>
            </a:r>
            <a:endParaRPr sz="1000" i="1">
              <a:solidFill>
                <a:srgbClr val="A239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20" name="Google Shape;320;p11" descr="Multi-coloured paper-craft art"/>
          <p:cNvPicPr preferRelativeResize="0"/>
          <p:nvPr/>
        </p:nvPicPr>
        <p:blipFill rotWithShape="1">
          <a:blip r:embed="rId3">
            <a:alphaModFix amt="35000"/>
          </a:blip>
          <a:srcRect t="11018" b="47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1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Garamond"/>
              <a:buNone/>
            </a:pPr>
            <a:r>
              <a:rPr lang="en-US" sz="6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2" name="Google Shape;322;p11"/>
          <p:cNvCxnSpPr/>
          <p:nvPr/>
        </p:nvCxnSpPr>
        <p:spPr>
          <a:xfrm>
            <a:off x="1524000" y="2421466"/>
            <a:ext cx="9144000" cy="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" name="Google Shape;323;p11"/>
          <p:cNvSpPr txBox="1">
            <a:spLocks noGrp="1"/>
          </p:cNvSpPr>
          <p:nvPr>
            <p:ph type="body" idx="1"/>
          </p:nvPr>
        </p:nvSpPr>
        <p:spPr>
          <a:xfrm>
            <a:off x="1295401" y="2556931"/>
            <a:ext cx="10184026" cy="411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lvl="0" indent="-2726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5000"/>
              <a:buChar char="•"/>
            </a:pPr>
            <a:r>
              <a:rPr lang="en-US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Process:</a:t>
            </a: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feedback to iteratively improve the MVP.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72605" algn="l" rtl="0">
              <a:lnSpc>
                <a:spcPct val="120000"/>
              </a:lnSpc>
              <a:spcBef>
                <a:spcPts val="1044"/>
              </a:spcBef>
              <a:spcAft>
                <a:spcPts val="0"/>
              </a:spcAft>
              <a:buClr>
                <a:schemeClr val="lt1"/>
              </a:buClr>
              <a:buSzPct val="115000"/>
              <a:buFont typeface="Times New Roman"/>
              <a:buChar char="•"/>
            </a:pPr>
            <a:r>
              <a:rPr lang="en-US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49313" lvl="0" indent="-269430" algn="l" rtl="0">
              <a:lnSpc>
                <a:spcPct val="120000"/>
              </a:lnSpc>
              <a:spcBef>
                <a:spcPts val="1044"/>
              </a:spcBef>
              <a:spcAft>
                <a:spcPts val="0"/>
              </a:spcAft>
              <a:buClr>
                <a:schemeClr val="lt1"/>
              </a:buClr>
              <a:buSzPct val="115000"/>
              <a:buFont typeface="Noto Sans Symbols"/>
              <a:buChar char="⮚"/>
            </a:pPr>
            <a:r>
              <a:rPr lang="en-US" b="1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feedback:</a:t>
            </a: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Gather data from usability tests, interviews, and surveys.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49313" lvl="0" indent="-269430" algn="l" rtl="0">
              <a:lnSpc>
                <a:spcPct val="120000"/>
              </a:lnSpc>
              <a:spcBef>
                <a:spcPts val="1044"/>
              </a:spcBef>
              <a:spcAft>
                <a:spcPts val="0"/>
              </a:spcAft>
              <a:buClr>
                <a:schemeClr val="lt1"/>
              </a:buClr>
              <a:buSzPct val="115000"/>
              <a:buFont typeface="Noto Sans Symbols"/>
              <a:buChar char="⮚"/>
            </a:pPr>
            <a:r>
              <a:rPr lang="en-US" b="1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feedback: </a:t>
            </a: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common issues, suggestions, and areas for improvement.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49313" lvl="0" indent="-269430" algn="l" rtl="0">
              <a:lnSpc>
                <a:spcPct val="120000"/>
              </a:lnSpc>
              <a:spcBef>
                <a:spcPts val="1044"/>
              </a:spcBef>
              <a:spcAft>
                <a:spcPts val="0"/>
              </a:spcAft>
              <a:buClr>
                <a:schemeClr val="lt1"/>
              </a:buClr>
              <a:buSzPct val="115000"/>
              <a:buFont typeface="Noto Sans Symbols"/>
              <a:buChar char="⮚"/>
            </a:pPr>
            <a:r>
              <a:rPr lang="en-US" b="1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Prioritize changes: </a:t>
            </a: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 which changes will have the most significant impact.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49313" lvl="0" indent="-269430" algn="l" rtl="0">
              <a:lnSpc>
                <a:spcPct val="120000"/>
              </a:lnSpc>
              <a:spcBef>
                <a:spcPts val="1044"/>
              </a:spcBef>
              <a:spcAft>
                <a:spcPts val="0"/>
              </a:spcAft>
              <a:buClr>
                <a:schemeClr val="lt1"/>
              </a:buClr>
              <a:buSzPct val="115000"/>
              <a:buFont typeface="Noto Sans Symbols"/>
              <a:buChar char="⮚"/>
            </a:pPr>
            <a:r>
              <a:rPr lang="en-US" b="1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changes: </a:t>
            </a: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and integrate improvements based on feedback.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49313" lvl="0" indent="-269430" algn="l" rtl="0">
              <a:lnSpc>
                <a:spcPct val="120000"/>
              </a:lnSpc>
              <a:spcBef>
                <a:spcPts val="1044"/>
              </a:spcBef>
              <a:spcAft>
                <a:spcPts val="0"/>
              </a:spcAft>
              <a:buClr>
                <a:schemeClr val="lt1"/>
              </a:buClr>
              <a:buSzPct val="115000"/>
              <a:buFont typeface="Noto Sans Symbols"/>
              <a:buChar char="⮚"/>
            </a:pPr>
            <a:r>
              <a:rPr lang="en-US" b="1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again: </a:t>
            </a: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Re-test the updated MVP to ensure improvements are effective.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7359" y="319960"/>
            <a:ext cx="1927813" cy="82304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1"/>
          <p:cNvSpPr txBox="1"/>
          <p:nvPr/>
        </p:nvSpPr>
        <p:spPr>
          <a:xfrm>
            <a:off x="10494450" y="6418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(Rootquotient, 2024)</a:t>
            </a:r>
            <a:endParaRPr sz="1000"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12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31" name="Google Shape;331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12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333" name="Google Shape;333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5" name="Google Shape;335;p12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6" name="Google Shape;33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37" name="Google Shape;337;p12" descr="House of paper with a heart against sunlight"/>
          <p:cNvPicPr preferRelativeResize="0"/>
          <p:nvPr/>
        </p:nvPicPr>
        <p:blipFill rotWithShape="1">
          <a:blip r:embed="rId5">
            <a:alphaModFix amt="50000"/>
          </a:blip>
          <a:srcRect t="12456" b="32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2"/>
          <p:cNvSpPr txBox="1">
            <a:spLocks noGrp="1"/>
          </p:cNvSpPr>
          <p:nvPr>
            <p:ph type="title"/>
          </p:nvPr>
        </p:nvSpPr>
        <p:spPr>
          <a:xfrm>
            <a:off x="1669137" y="2256839"/>
            <a:ext cx="9182230" cy="234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Garamond"/>
              <a:buNone/>
            </a:pPr>
            <a:r>
              <a:rPr lang="en-US" sz="8000" b="1" i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build products users love</a:t>
            </a:r>
            <a:endParaRPr sz="80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9" name="Google Shape;339;p12"/>
          <p:cNvCxnSpPr/>
          <p:nvPr/>
        </p:nvCxnSpPr>
        <p:spPr>
          <a:xfrm>
            <a:off x="3699932" y="3510608"/>
            <a:ext cx="5120640" cy="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0" name="Google Shape;340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27359" y="319960"/>
            <a:ext cx="1927813" cy="823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47" name="Google Shape;347;p13"/>
          <p:cNvSpPr/>
          <p:nvPr/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rgbClr val="363636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r>
              <a:rPr lang="en-US" b="1">
                <a:solidFill>
                  <a:srgbClr val="FFFFFF"/>
                </a:solidFill>
              </a:rPr>
              <a:t>First Impressions Matter</a:t>
            </a:r>
            <a:endParaRPr/>
          </a:p>
        </p:txBody>
      </p:sp>
      <p:sp>
        <p:nvSpPr>
          <p:cNvPr id="349" name="Google Shape;349;p13"/>
          <p:cNvSpPr/>
          <p:nvPr/>
        </p:nvSpPr>
        <p:spPr>
          <a:xfrm>
            <a:off x="650747" y="648377"/>
            <a:ext cx="10890600" cy="1152000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13"/>
          <p:cNvSpPr/>
          <p:nvPr/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lt1"/>
              </a:gs>
              <a:gs pos="30000">
                <a:schemeClr val="lt1"/>
              </a:gs>
              <a:gs pos="61000">
                <a:srgbClr val="F7F7F7"/>
              </a:gs>
              <a:gs pos="97000">
                <a:srgbClr val="E4E4E4"/>
              </a:gs>
              <a:gs pos="100000">
                <a:srgbClr val="E4E4E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51" name="Google Shape;351;p13"/>
          <p:cNvSpPr txBox="1">
            <a:spLocks noGrp="1"/>
          </p:cNvSpPr>
          <p:nvPr>
            <p:ph type="body" idx="1"/>
          </p:nvPr>
        </p:nvSpPr>
        <p:spPr>
          <a:xfrm>
            <a:off x="1295400" y="2612256"/>
            <a:ext cx="10554729" cy="402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68224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sz="3200"/>
              <a:t>Make the login page or first interaction memorable and delightful</a:t>
            </a:r>
            <a:endParaRPr/>
          </a:p>
          <a:p>
            <a:pPr marL="958850" lvl="0" indent="-325374" algn="l" rtl="0">
              <a:lnSpc>
                <a:spcPct val="140000"/>
              </a:lnSpc>
              <a:spcBef>
                <a:spcPts val="1240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sz="3200"/>
              <a:t> Use clear and concise language</a:t>
            </a:r>
            <a:endParaRPr/>
          </a:p>
          <a:p>
            <a:pPr marL="958850" lvl="0" indent="-325374" algn="l" rtl="0">
              <a:lnSpc>
                <a:spcPct val="140000"/>
              </a:lnSpc>
              <a:spcBef>
                <a:spcPts val="1240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sz="3200"/>
              <a:t> Use visually appealing design elements</a:t>
            </a:r>
            <a:endParaRPr/>
          </a:p>
          <a:p>
            <a:pPr marL="958850" lvl="0" indent="-325374" algn="l" rtl="0">
              <a:lnSpc>
                <a:spcPct val="140000"/>
              </a:lnSpc>
              <a:spcBef>
                <a:spcPts val="1240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sz="3200"/>
              <a:t> Make it easy to get started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ct val="115000"/>
              <a:buNone/>
            </a:pPr>
            <a:endParaRPr/>
          </a:p>
        </p:txBody>
      </p:sp>
      <p:pic>
        <p:nvPicPr>
          <p:cNvPr id="352" name="Google Shape;35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95000" y="5860887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3"/>
          <p:cNvSpPr txBox="1"/>
          <p:nvPr/>
        </p:nvSpPr>
        <p:spPr>
          <a:xfrm>
            <a:off x="10592075" y="39415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0" name="Google Shape;360;p14"/>
          <p:cNvSpPr/>
          <p:nvPr/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rgbClr val="363636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1" name="Google Shape;361;p14"/>
          <p:cNvSpPr txBox="1"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r>
              <a:rPr lang="en-US" b="1">
                <a:solidFill>
                  <a:srgbClr val="FFFFFF"/>
                </a:solidFill>
              </a:rPr>
              <a:t>First Impressions Matter</a:t>
            </a:r>
            <a:endParaRPr/>
          </a:p>
        </p:txBody>
      </p:sp>
      <p:sp>
        <p:nvSpPr>
          <p:cNvPr id="362" name="Google Shape;362;p14"/>
          <p:cNvSpPr/>
          <p:nvPr/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3" name="Google Shape;363;p14"/>
          <p:cNvSpPr/>
          <p:nvPr/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lt1"/>
              </a:gs>
              <a:gs pos="30000">
                <a:schemeClr val="lt1"/>
              </a:gs>
              <a:gs pos="61000">
                <a:srgbClr val="F7F7F7"/>
              </a:gs>
              <a:gs pos="97000">
                <a:srgbClr val="E4E4E4"/>
              </a:gs>
              <a:gs pos="100000">
                <a:srgbClr val="E4E4E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64" name="Google Shape;364;p14"/>
          <p:cNvSpPr txBox="1">
            <a:spLocks noGrp="1"/>
          </p:cNvSpPr>
          <p:nvPr>
            <p:ph type="body" idx="1"/>
          </p:nvPr>
        </p:nvSpPr>
        <p:spPr>
          <a:xfrm>
            <a:off x="1295400" y="2612256"/>
            <a:ext cx="10554729" cy="402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600"/>
              <a:buFont typeface="Arial"/>
              <a:buChar char="•"/>
            </a:pPr>
            <a:r>
              <a:rPr lang="en-US" sz="4000" i="0">
                <a:solidFill>
                  <a:srgbClr val="374151"/>
                </a:solidFill>
              </a:rPr>
              <a:t> Set the tone for the user's experience</a:t>
            </a:r>
            <a:endParaRPr/>
          </a:p>
          <a:p>
            <a:pPr marL="742950" lvl="1" indent="-285750" algn="l" rtl="0">
              <a:spcBef>
                <a:spcPts val="1320"/>
              </a:spcBef>
              <a:spcAft>
                <a:spcPts val="0"/>
              </a:spcAft>
              <a:buClr>
                <a:schemeClr val="accent4"/>
              </a:buClr>
              <a:buSzPts val="4140"/>
              <a:buFont typeface="Noto Sans Symbols"/>
              <a:buChar char="⮚"/>
            </a:pPr>
            <a:r>
              <a:rPr lang="en-US" sz="3600" i="0">
                <a:solidFill>
                  <a:srgbClr val="374151"/>
                </a:solidFill>
              </a:rPr>
              <a:t> Show users what they can expect from your product</a:t>
            </a:r>
            <a:endParaRPr/>
          </a:p>
          <a:p>
            <a:pPr marL="742950" lvl="1" indent="-285750" algn="l" rtl="0">
              <a:spcBef>
                <a:spcPts val="1320"/>
              </a:spcBef>
              <a:spcAft>
                <a:spcPts val="0"/>
              </a:spcAft>
              <a:buClr>
                <a:schemeClr val="accent4"/>
              </a:buClr>
              <a:buSzPts val="4140"/>
              <a:buFont typeface="Noto Sans Symbols"/>
              <a:buChar char="⮚"/>
            </a:pPr>
            <a:r>
              <a:rPr lang="en-US" sz="3600" i="0">
                <a:solidFill>
                  <a:srgbClr val="374151"/>
                </a:solidFill>
              </a:rPr>
              <a:t> Create a sense of excitement and anticipation</a:t>
            </a:r>
            <a:endParaRPr/>
          </a:p>
          <a:p>
            <a:pPr marL="742950" lvl="1" indent="-285750" algn="l" rtl="0">
              <a:spcBef>
                <a:spcPts val="1320"/>
              </a:spcBef>
              <a:spcAft>
                <a:spcPts val="0"/>
              </a:spcAft>
              <a:buClr>
                <a:schemeClr val="accent4"/>
              </a:buClr>
              <a:buSzPts val="4140"/>
              <a:buFont typeface="Noto Sans Symbols"/>
              <a:buChar char="⮚"/>
            </a:pPr>
            <a:r>
              <a:rPr lang="en-US" sz="3600" i="0">
                <a:solidFill>
                  <a:srgbClr val="374151"/>
                </a:solidFill>
              </a:rPr>
              <a:t> Build trust and credibility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endParaRPr/>
          </a:p>
        </p:txBody>
      </p:sp>
      <p:pic>
        <p:nvPicPr>
          <p:cNvPr id="365" name="Google Shape;36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95000" y="5860887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4"/>
          <p:cNvSpPr txBox="1"/>
          <p:nvPr/>
        </p:nvSpPr>
        <p:spPr>
          <a:xfrm>
            <a:off x="5601100" y="62196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2" name="Google Shape;372;p15"/>
          <p:cNvSpPr/>
          <p:nvPr/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63636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3" name="Google Shape;373;p15"/>
          <p:cNvSpPr/>
          <p:nvPr/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4" name="Google Shape;374;p15"/>
          <p:cNvSpPr txBox="1">
            <a:spLocks noGrp="1"/>
          </p:cNvSpPr>
          <p:nvPr>
            <p:ph type="title"/>
          </p:nvPr>
        </p:nvSpPr>
        <p:spPr>
          <a:xfrm>
            <a:off x="850835" y="955998"/>
            <a:ext cx="2952627" cy="494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r>
              <a:rPr lang="en-US" b="1">
                <a:solidFill>
                  <a:srgbClr val="FFFFFF"/>
                </a:solidFill>
              </a:rPr>
              <a:t>Emotional Connection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75" name="Google Shape;375;p15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30000">
                <a:schemeClr val="lt1"/>
              </a:gs>
              <a:gs pos="61000">
                <a:srgbClr val="F7F7F7"/>
              </a:gs>
              <a:gs pos="97000">
                <a:srgbClr val="E4E4E4"/>
              </a:gs>
              <a:gs pos="100000">
                <a:srgbClr val="E4E4E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6" name="Google Shape;376;p15"/>
          <p:cNvSpPr txBox="1">
            <a:spLocks noGrp="1"/>
          </p:cNvSpPr>
          <p:nvPr>
            <p:ph type="body" idx="1"/>
          </p:nvPr>
        </p:nvSpPr>
        <p:spPr>
          <a:xfrm>
            <a:off x="4932225" y="635508"/>
            <a:ext cx="7051066" cy="540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20"/>
              <a:buChar char="•"/>
            </a:pPr>
            <a:r>
              <a:rPr lang="en-US" sz="2800"/>
              <a:t>Understand the emotions of your users</a:t>
            </a:r>
            <a:endParaRPr/>
          </a:p>
          <a:p>
            <a:pPr marL="849313" lvl="0" indent="-282575" algn="l" rtl="0">
              <a:lnSpc>
                <a:spcPct val="140000"/>
              </a:lnSpc>
              <a:spcBef>
                <a:spcPts val="1160"/>
              </a:spcBef>
              <a:spcAft>
                <a:spcPts val="0"/>
              </a:spcAft>
              <a:buClr>
                <a:schemeClr val="accent4"/>
              </a:buClr>
              <a:buSzPts val="3220"/>
              <a:buFont typeface="Noto Sans Symbols"/>
              <a:buChar char="⮚"/>
            </a:pPr>
            <a:r>
              <a:rPr lang="en-US" sz="2800"/>
              <a:t> Identify their pain points and motivations</a:t>
            </a:r>
            <a:endParaRPr/>
          </a:p>
          <a:p>
            <a:pPr marL="849313" lvl="0" indent="-282575" algn="l" rtl="0">
              <a:lnSpc>
                <a:spcPct val="140000"/>
              </a:lnSpc>
              <a:spcBef>
                <a:spcPts val="1160"/>
              </a:spcBef>
              <a:spcAft>
                <a:spcPts val="0"/>
              </a:spcAft>
              <a:buClr>
                <a:schemeClr val="accent4"/>
              </a:buClr>
              <a:buSzPts val="3220"/>
              <a:buFont typeface="Noto Sans Symbols"/>
              <a:buChar char="⮚"/>
            </a:pPr>
            <a:r>
              <a:rPr lang="en-US" sz="2800"/>
              <a:t> Empathize with their struggles and desires</a:t>
            </a:r>
            <a:endParaRPr/>
          </a:p>
          <a:p>
            <a:pPr marL="849313" lvl="0" indent="-282575" algn="l" rtl="0">
              <a:lnSpc>
                <a:spcPct val="140000"/>
              </a:lnSpc>
              <a:spcBef>
                <a:spcPts val="1160"/>
              </a:spcBef>
              <a:spcAft>
                <a:spcPts val="0"/>
              </a:spcAft>
              <a:buClr>
                <a:schemeClr val="accent4"/>
              </a:buClr>
              <a:buSzPts val="3220"/>
              <a:buFont typeface="Noto Sans Symbols"/>
              <a:buChar char="⮚"/>
            </a:pPr>
            <a:r>
              <a:rPr lang="en-US" sz="2800"/>
              <a:t> Recognize their emotional triggers</a:t>
            </a:r>
            <a:endParaRPr/>
          </a:p>
        </p:txBody>
      </p:sp>
      <p:pic>
        <p:nvPicPr>
          <p:cNvPr id="377" name="Google Shape;37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44425" y="5873756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5"/>
          <p:cNvSpPr txBox="1"/>
          <p:nvPr/>
        </p:nvSpPr>
        <p:spPr>
          <a:xfrm>
            <a:off x="7895250" y="53326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5" name="Google Shape;385;p16"/>
          <p:cNvSpPr/>
          <p:nvPr/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63636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6" name="Google Shape;386;p16"/>
          <p:cNvSpPr/>
          <p:nvPr/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7" name="Google Shape;387;p16"/>
          <p:cNvSpPr txBox="1">
            <a:spLocks noGrp="1"/>
          </p:cNvSpPr>
          <p:nvPr>
            <p:ph type="title"/>
          </p:nvPr>
        </p:nvSpPr>
        <p:spPr>
          <a:xfrm>
            <a:off x="850835" y="955998"/>
            <a:ext cx="2952627" cy="494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r>
              <a:rPr lang="en-US" b="1">
                <a:solidFill>
                  <a:srgbClr val="FFFFFF"/>
                </a:solidFill>
              </a:rPr>
              <a:t>Emotional Connection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88" name="Google Shape;388;p16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30000">
                <a:schemeClr val="lt1"/>
              </a:gs>
              <a:gs pos="61000">
                <a:srgbClr val="F7F7F7"/>
              </a:gs>
              <a:gs pos="97000">
                <a:srgbClr val="E4E4E4"/>
              </a:gs>
              <a:gs pos="100000">
                <a:srgbClr val="E4E4E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9" name="Google Shape;389;p16"/>
          <p:cNvSpPr txBox="1">
            <a:spLocks noGrp="1"/>
          </p:cNvSpPr>
          <p:nvPr>
            <p:ph type="body" idx="1"/>
          </p:nvPr>
        </p:nvSpPr>
        <p:spPr>
          <a:xfrm>
            <a:off x="4932225" y="635508"/>
            <a:ext cx="7051066" cy="5405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90"/>
              <a:buChar char="•"/>
            </a:pPr>
            <a:r>
              <a:rPr lang="en-US" sz="2600"/>
              <a:t>Design your product to cater to those emotions</a:t>
            </a:r>
            <a:endParaRPr/>
          </a:p>
          <a:p>
            <a:pPr marL="763588" lvl="0" indent="-284163" algn="l" rtl="0">
              <a:lnSpc>
                <a:spcPct val="140000"/>
              </a:lnSpc>
              <a:spcBef>
                <a:spcPts val="1120"/>
              </a:spcBef>
              <a:spcAft>
                <a:spcPts val="0"/>
              </a:spcAft>
              <a:buClr>
                <a:schemeClr val="accent4"/>
              </a:buClr>
              <a:buSzPts val="2990"/>
              <a:buFont typeface="Noto Sans Symbols"/>
              <a:buChar char="⮚"/>
            </a:pPr>
            <a:r>
              <a:rPr lang="en-US" sz="2600"/>
              <a:t> Create a sense of belonging or community</a:t>
            </a:r>
            <a:endParaRPr/>
          </a:p>
          <a:p>
            <a:pPr marL="763588" lvl="0" indent="-284163" algn="l" rtl="0">
              <a:lnSpc>
                <a:spcPct val="140000"/>
              </a:lnSpc>
              <a:spcBef>
                <a:spcPts val="1120"/>
              </a:spcBef>
              <a:spcAft>
                <a:spcPts val="0"/>
              </a:spcAft>
              <a:buClr>
                <a:schemeClr val="accent4"/>
              </a:buClr>
              <a:buSzPts val="2990"/>
              <a:buFont typeface="Noto Sans Symbols"/>
              <a:buChar char="⮚"/>
            </a:pPr>
            <a:r>
              <a:rPr lang="en-US" sz="2600"/>
              <a:t> Provide a sense of accomplishment or pride</a:t>
            </a:r>
            <a:endParaRPr/>
          </a:p>
          <a:p>
            <a:pPr marL="763588" lvl="0" indent="-284163" algn="l" rtl="0">
              <a:lnSpc>
                <a:spcPct val="140000"/>
              </a:lnSpc>
              <a:spcBef>
                <a:spcPts val="1120"/>
              </a:spcBef>
              <a:spcAft>
                <a:spcPts val="0"/>
              </a:spcAft>
              <a:buClr>
                <a:schemeClr val="accent4"/>
              </a:buClr>
              <a:buSzPts val="2990"/>
              <a:buFont typeface="Noto Sans Symbols"/>
              <a:buChar char="⮚"/>
            </a:pPr>
            <a:r>
              <a:rPr lang="en-US" sz="2600"/>
              <a:t> Offer a sense of relief or comfort</a:t>
            </a:r>
            <a:endParaRPr/>
          </a:p>
        </p:txBody>
      </p:sp>
      <p:pic>
        <p:nvPicPr>
          <p:cNvPr id="390" name="Google Shape;39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44425" y="5873756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6"/>
          <p:cNvSpPr txBox="1"/>
          <p:nvPr/>
        </p:nvSpPr>
        <p:spPr>
          <a:xfrm>
            <a:off x="10982550" y="49177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7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4400"/>
              <a:buFont typeface="Garamond"/>
              <a:buNone/>
            </a:pPr>
            <a:r>
              <a:rPr lang="en-US" b="1">
                <a:solidFill>
                  <a:srgbClr val="792D26"/>
                </a:solidFill>
              </a:rPr>
              <a:t>Support-Driven Development</a:t>
            </a:r>
            <a:endParaRPr/>
          </a:p>
        </p:txBody>
      </p:sp>
      <p:grpSp>
        <p:nvGrpSpPr>
          <p:cNvPr id="397" name="Google Shape;397;p17"/>
          <p:cNvGrpSpPr/>
          <p:nvPr/>
        </p:nvGrpSpPr>
        <p:grpSpPr>
          <a:xfrm>
            <a:off x="1182127" y="2611363"/>
            <a:ext cx="10186089" cy="3476430"/>
            <a:chOff x="0" y="53514"/>
            <a:chExt cx="10186089" cy="3476430"/>
          </a:xfrm>
        </p:grpSpPr>
        <p:sp>
          <p:nvSpPr>
            <p:cNvPr id="398" name="Google Shape;398;p17"/>
            <p:cNvSpPr/>
            <p:nvPr/>
          </p:nvSpPr>
          <p:spPr>
            <a:xfrm>
              <a:off x="0" y="333954"/>
              <a:ext cx="10186089" cy="14064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5875" cap="flat" cmpd="sng">
              <a:solidFill>
                <a:srgbClr val="A239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9" name="Google Shape;399;p17"/>
            <p:cNvSpPr txBox="1"/>
            <p:nvPr/>
          </p:nvSpPr>
          <p:spPr>
            <a:xfrm>
              <a:off x="0" y="333954"/>
              <a:ext cx="10186089" cy="1406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550" tIns="395725" rIns="790550" bIns="1422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Char char="•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Engineers, designers, and product managers should all participate in support</a:t>
              </a:r>
              <a:endParaRPr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Char char="•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This helps to build empathy and understanding of user needs</a:t>
              </a:r>
              <a:endParaRPr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Char char="•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 also helps to identify areas for improvement in the product</a:t>
              </a:r>
              <a:endParaRPr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509304" y="53514"/>
              <a:ext cx="8526225" cy="560879"/>
            </a:xfrm>
            <a:prstGeom prst="roundRect">
              <a:avLst>
                <a:gd name="adj" fmla="val 16667"/>
              </a:avLst>
            </a:prstGeom>
            <a:solidFill>
              <a:srgbClr val="A2393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1" name="Google Shape;401;p17"/>
            <p:cNvSpPr txBox="1"/>
            <p:nvPr/>
          </p:nvSpPr>
          <p:spPr>
            <a:xfrm>
              <a:off x="536684" y="80894"/>
              <a:ext cx="8471465" cy="506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500" tIns="0" rIns="2695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Garamond"/>
                <a:buNone/>
              </a:pPr>
              <a:r>
                <a:rPr lang="en-US" sz="2000" b="1" i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Have your team do customer support to understand the user's perspective</a:t>
              </a:r>
              <a:endParaRPr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0" y="2123469"/>
              <a:ext cx="10186089" cy="14064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5875" cap="flat" cmpd="sng">
              <a:solidFill>
                <a:srgbClr val="A239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3" name="Google Shape;403;p17"/>
            <p:cNvSpPr txBox="1"/>
            <p:nvPr/>
          </p:nvSpPr>
          <p:spPr>
            <a:xfrm>
              <a:off x="0" y="2123469"/>
              <a:ext cx="10186089" cy="1406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550" tIns="395725" rIns="790550" bIns="1422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Char char="•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By doing support, team members can see firsthand the challenges users face</a:t>
              </a:r>
              <a:endParaRPr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Char char="•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This helps to inform product decisions and prioritize features</a:t>
              </a:r>
              <a:endParaRPr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imes New Roman"/>
                <a:buChar char="•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 also helps to create a culture of customer-centricity within the organization</a:t>
              </a:r>
              <a:endParaRPr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509304" y="1843029"/>
              <a:ext cx="8491500" cy="560879"/>
            </a:xfrm>
            <a:prstGeom prst="roundRect">
              <a:avLst>
                <a:gd name="adj" fmla="val 16667"/>
              </a:avLst>
            </a:prstGeom>
            <a:solidFill>
              <a:srgbClr val="A2393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5" name="Google Shape;405;p17"/>
            <p:cNvSpPr txBox="1"/>
            <p:nvPr/>
          </p:nvSpPr>
          <p:spPr>
            <a:xfrm>
              <a:off x="536684" y="1870409"/>
              <a:ext cx="8436740" cy="506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500" tIns="0" rIns="2695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Garamond"/>
                <a:buNone/>
              </a:pPr>
              <a:r>
                <a:rPr lang="en-US" sz="2000" b="1" i="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Build empathy and understanding of user needs</a:t>
              </a:r>
              <a:endParaRPr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06" name="Google Shape;40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720" y="284661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7"/>
          <p:cNvSpPr txBox="1"/>
          <p:nvPr/>
        </p:nvSpPr>
        <p:spPr>
          <a:xfrm>
            <a:off x="10067325" y="64131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5400"/>
              <a:buFont typeface="Garamond"/>
              <a:buNone/>
            </a:pPr>
            <a:r>
              <a:rPr lang="en-US" sz="5400" b="1">
                <a:solidFill>
                  <a:srgbClr val="792D26"/>
                </a:solidFill>
              </a:rPr>
              <a:t>User Feedback</a:t>
            </a:r>
            <a:endParaRPr/>
          </a:p>
        </p:txBody>
      </p:sp>
      <p:grpSp>
        <p:nvGrpSpPr>
          <p:cNvPr id="413" name="Google Shape;413;p18"/>
          <p:cNvGrpSpPr/>
          <p:nvPr/>
        </p:nvGrpSpPr>
        <p:grpSpPr>
          <a:xfrm>
            <a:off x="929846" y="2584722"/>
            <a:ext cx="10332307" cy="3536120"/>
            <a:chOff x="0" y="2160"/>
            <a:chExt cx="10332307" cy="3536120"/>
          </a:xfrm>
        </p:grpSpPr>
        <p:sp>
          <p:nvSpPr>
            <p:cNvPr id="414" name="Google Shape;414;p18"/>
            <p:cNvSpPr/>
            <p:nvPr/>
          </p:nvSpPr>
          <p:spPr>
            <a:xfrm>
              <a:off x="0" y="2160"/>
              <a:ext cx="10332307" cy="1010320"/>
            </a:xfrm>
            <a:prstGeom prst="roundRect">
              <a:avLst>
                <a:gd name="adj" fmla="val 10000"/>
              </a:avLst>
            </a:prstGeom>
            <a:solidFill>
              <a:srgbClr val="DF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305621" y="229482"/>
              <a:ext cx="555676" cy="55567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1166919" y="2160"/>
              <a:ext cx="464953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7" name="Google Shape;417;p18"/>
            <p:cNvSpPr txBox="1"/>
            <p:nvPr/>
          </p:nvSpPr>
          <p:spPr>
            <a:xfrm>
              <a:off x="1166919" y="2160"/>
              <a:ext cx="464953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25" tIns="106925" rIns="106925" bIns="106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92D26"/>
                </a:buClr>
                <a:buSzPts val="2200"/>
                <a:buFont typeface="Garamond"/>
                <a:buNone/>
              </a:pPr>
              <a:r>
                <a:rPr lang="en-US" sz="2200" b="1" i="0">
                  <a:solidFill>
                    <a:srgbClr val="792D2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Collect feedback through various channels</a:t>
              </a:r>
              <a:endParaRPr sz="2200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5816457" y="2160"/>
              <a:ext cx="451470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9" name="Google Shape;419;p18"/>
            <p:cNvSpPr txBox="1"/>
            <p:nvPr/>
          </p:nvSpPr>
          <p:spPr>
            <a:xfrm>
              <a:off x="5816457" y="2160"/>
              <a:ext cx="451470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25" tIns="106925" rIns="106925" bIns="106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80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Surveys, email, social media, and in-app feedback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0" y="1265060"/>
              <a:ext cx="10332307" cy="1010320"/>
            </a:xfrm>
            <a:prstGeom prst="roundRect">
              <a:avLst>
                <a:gd name="adj" fmla="val 10000"/>
              </a:avLst>
            </a:prstGeom>
            <a:solidFill>
              <a:srgbClr val="DF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305621" y="1492382"/>
              <a:ext cx="555676" cy="55567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1166919" y="1265060"/>
              <a:ext cx="464953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1166919" y="1265060"/>
              <a:ext cx="464953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25" tIns="106925" rIns="106925" bIns="106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92D26"/>
                </a:buClr>
                <a:buSzPts val="2200"/>
                <a:buFont typeface="Garamond"/>
                <a:buNone/>
              </a:pPr>
              <a:r>
                <a:rPr lang="en-US" sz="2200" b="1" i="0">
                  <a:solidFill>
                    <a:srgbClr val="792D2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Analyze and prioritize feedback</a:t>
              </a:r>
              <a:endParaRPr sz="2200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5816457" y="1265060"/>
              <a:ext cx="451470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5" name="Google Shape;425;p18"/>
            <p:cNvSpPr txBox="1"/>
            <p:nvPr/>
          </p:nvSpPr>
          <p:spPr>
            <a:xfrm>
              <a:off x="5816457" y="1265060"/>
              <a:ext cx="451470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25" tIns="106925" rIns="106925" bIns="106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Identify common themes and patterns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Prioritize feedback based on user impact and feasibility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0" y="2527960"/>
              <a:ext cx="10332307" cy="1010320"/>
            </a:xfrm>
            <a:prstGeom prst="roundRect">
              <a:avLst>
                <a:gd name="adj" fmla="val 10000"/>
              </a:avLst>
            </a:prstGeom>
            <a:solidFill>
              <a:srgbClr val="DF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305621" y="2755282"/>
              <a:ext cx="555676" cy="55567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1166919" y="2527960"/>
              <a:ext cx="464953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9" name="Google Shape;429;p18"/>
            <p:cNvSpPr txBox="1"/>
            <p:nvPr/>
          </p:nvSpPr>
          <p:spPr>
            <a:xfrm>
              <a:off x="1166919" y="2527960"/>
              <a:ext cx="464953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25" tIns="106925" rIns="106925" bIns="106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92D26"/>
                </a:buClr>
                <a:buSzPts val="2500"/>
                <a:buFont typeface="Garamond"/>
                <a:buNone/>
              </a:pPr>
              <a:r>
                <a:rPr lang="en-US" sz="2500" b="1" i="0">
                  <a:solidFill>
                    <a:srgbClr val="792D2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Close the loop with users</a:t>
              </a:r>
              <a:endParaRPr sz="2500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5816457" y="2527960"/>
              <a:ext cx="451470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5816457" y="2527960"/>
              <a:ext cx="4514708" cy="1010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925" tIns="106925" rIns="106925" bIns="106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70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Respond to feedback and show users you're listening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700" i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 changes and notify users of updates</a:t>
              </a:r>
              <a:endParaRPr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32" name="Google Shape;43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720" y="284661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8"/>
          <p:cNvSpPr txBox="1"/>
          <p:nvPr/>
        </p:nvSpPr>
        <p:spPr>
          <a:xfrm>
            <a:off x="10433450" y="6419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439" name="Google Shape;439;p19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19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442" name="Google Shape;442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p19"/>
          <p:cNvSpPr txBox="1"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4400"/>
              <a:buFont typeface="Garamond"/>
              <a:buNone/>
            </a:pPr>
            <a:r>
              <a:rPr lang="en-US" b="1">
                <a:solidFill>
                  <a:srgbClr val="792D26"/>
                </a:solidFill>
              </a:rPr>
              <a:t>Focus on Churn</a:t>
            </a:r>
            <a:endParaRPr/>
          </a:p>
        </p:txBody>
      </p:sp>
      <p:sp>
        <p:nvSpPr>
          <p:cNvPr id="445" name="Google Shape;445;p19"/>
          <p:cNvSpPr/>
          <p:nvPr/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lt1"/>
          </a:solidFill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46" name="Google Shape;446;p19" descr="Financial graphs on a dark display"/>
          <p:cNvPicPr preferRelativeResize="0"/>
          <p:nvPr/>
        </p:nvPicPr>
        <p:blipFill rotWithShape="1">
          <a:blip r:embed="rId6">
            <a:alphaModFix/>
          </a:blip>
          <a:srcRect l="16276" r="20930" b="-1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19"/>
          <p:cNvCxnSpPr/>
          <p:nvPr/>
        </p:nvCxnSpPr>
        <p:spPr>
          <a:xfrm>
            <a:off x="6094412" y="2400639"/>
            <a:ext cx="4802185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8" name="Google Shape;448;p19"/>
          <p:cNvSpPr txBox="1">
            <a:spLocks noGrp="1"/>
          </p:cNvSpPr>
          <p:nvPr>
            <p:ph type="body" idx="1"/>
          </p:nvPr>
        </p:nvSpPr>
        <p:spPr>
          <a:xfrm>
            <a:off x="6094284" y="2658529"/>
            <a:ext cx="4802184" cy="3589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US" sz="2800"/>
              <a:t>"Acquiring new customers is expensive, and it's often more cost-effective to retain existing ones. By reducing churn, you can increase customer lifetime value and build a loyal customer base." - </a:t>
            </a:r>
            <a:r>
              <a:rPr lang="en-US" sz="2800" b="1"/>
              <a:t>Forbes</a:t>
            </a:r>
            <a:endParaRPr/>
          </a:p>
          <a:p>
            <a:pPr marL="0" lvl="0" indent="0" algn="just" rtl="0">
              <a:lnSpc>
                <a:spcPct val="140000"/>
              </a:lnSpc>
              <a:spcBef>
                <a:spcPts val="1008"/>
              </a:spcBef>
              <a:spcAft>
                <a:spcPts val="0"/>
              </a:spcAft>
              <a:buSzPct val="115000"/>
              <a:buNone/>
            </a:pPr>
            <a:br>
              <a:rPr lang="en-US"/>
            </a:br>
            <a:endParaRPr/>
          </a:p>
        </p:txBody>
      </p:sp>
      <p:pic>
        <p:nvPicPr>
          <p:cNvPr id="449" name="Google Shape;44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8720" y="284661"/>
            <a:ext cx="1792067" cy="69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lawn and grass&#10;&#10;Description automatically generated with medium confidence">
            <a:extLst>
              <a:ext uri="{FF2B5EF4-FFF2-40B4-BE49-F238E27FC236}">
                <a16:creationId xmlns:a16="http://schemas.microsoft.com/office/drawing/2014/main" id="{32352436-7703-CDD1-3106-D09B84DC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yellow and black rectangle with a black background&#10;&#10;Description automatically generated">
            <a:extLst>
              <a:ext uri="{FF2B5EF4-FFF2-40B4-BE49-F238E27FC236}">
                <a16:creationId xmlns:a16="http://schemas.microsoft.com/office/drawing/2014/main" id="{B8C28E74-8523-4A2F-7BDC-CDE65F8DB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49F99B-1982-B4A4-162B-389C6CD3970F}"/>
              </a:ext>
            </a:extLst>
          </p:cNvPr>
          <p:cNvSpPr txBox="1"/>
          <p:nvPr/>
        </p:nvSpPr>
        <p:spPr>
          <a:xfrm>
            <a:off x="399535" y="5659396"/>
            <a:ext cx="5531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WEEK 6: BUILDING PRODUCT</a:t>
            </a:r>
          </a:p>
        </p:txBody>
      </p:sp>
    </p:spTree>
    <p:extLst>
      <p:ext uri="{BB962C8B-B14F-4D97-AF65-F5344CB8AC3E}">
        <p14:creationId xmlns:p14="http://schemas.microsoft.com/office/powerpoint/2010/main" val="1030195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5" name="Google Shape;455;p20"/>
          <p:cNvSpPr/>
          <p:nvPr/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63636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6" name="Google Shape;456;p20"/>
          <p:cNvSpPr/>
          <p:nvPr/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7" name="Google Shape;457;p20"/>
          <p:cNvSpPr txBox="1">
            <a:spLocks noGrp="1"/>
          </p:cNvSpPr>
          <p:nvPr>
            <p:ph type="title"/>
          </p:nvPr>
        </p:nvSpPr>
        <p:spPr>
          <a:xfrm>
            <a:off x="827903" y="954756"/>
            <a:ext cx="3015047" cy="494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Garamond"/>
              <a:buNone/>
            </a:pPr>
            <a:r>
              <a:rPr lang="en-US" sz="3500" b="1">
                <a:solidFill>
                  <a:srgbClr val="FFFFFF"/>
                </a:solidFill>
              </a:rPr>
              <a:t>Remarkability</a:t>
            </a:r>
            <a:endParaRPr sz="4200"/>
          </a:p>
        </p:txBody>
      </p:sp>
      <p:sp>
        <p:nvSpPr>
          <p:cNvPr id="458" name="Google Shape;458;p20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30000">
                <a:schemeClr val="lt1"/>
              </a:gs>
              <a:gs pos="61000">
                <a:srgbClr val="F7F7F7"/>
              </a:gs>
              <a:gs pos="97000">
                <a:srgbClr val="E4E4E4"/>
              </a:gs>
              <a:gs pos="100000">
                <a:srgbClr val="E4E4E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9" name="Google Shape;459;p20"/>
          <p:cNvSpPr txBox="1">
            <a:spLocks noGrp="1"/>
          </p:cNvSpPr>
          <p:nvPr>
            <p:ph type="body" idx="1"/>
          </p:nvPr>
        </p:nvSpPr>
        <p:spPr>
          <a:xfrm>
            <a:off x="4746656" y="305362"/>
            <a:ext cx="7352983" cy="664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•"/>
            </a:pPr>
            <a:r>
              <a:rPr lang="en-US" sz="2000" b="1" i="1">
                <a:solidFill>
                  <a:srgbClr val="792D26"/>
                </a:solidFill>
              </a:rPr>
              <a:t>Create a remarkable experience: </a:t>
            </a:r>
            <a:r>
              <a:rPr lang="en-US" sz="2000"/>
              <a:t>Focus on building loyalty with your current customers, as they are the key to sustaining growth.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•"/>
            </a:pPr>
            <a:r>
              <a:rPr lang="en-US" sz="2000" b="1" i="1">
                <a:solidFill>
                  <a:srgbClr val="792D26"/>
                </a:solidFill>
              </a:rPr>
              <a:t>Treat current clients better than prospects: </a:t>
            </a:r>
            <a:r>
              <a:rPr lang="en-US" sz="2000"/>
              <a:t>Never treat a potential client better than you treat a current client, as this can lead to feelings of neglect and dissatisfaction.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•"/>
            </a:pPr>
            <a:r>
              <a:rPr lang="en-US" sz="2000" b="1" i="1">
                <a:solidFill>
                  <a:srgbClr val="792D26"/>
                </a:solidFill>
              </a:rPr>
              <a:t>Read your customer's minds: </a:t>
            </a:r>
            <a:r>
              <a:rPr lang="en-US" sz="2000"/>
              <a:t>The customer determines what is remarkable, so strive to understand their needs and expectations to deliver a unique and memorable experience.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•"/>
            </a:pPr>
            <a:r>
              <a:rPr lang="en-US" sz="2000" b="1" i="1">
                <a:solidFill>
                  <a:srgbClr val="792D26"/>
                </a:solidFill>
              </a:rPr>
              <a:t>Close the back door: </a:t>
            </a:r>
            <a:r>
              <a:rPr lang="en-US" sz="2000"/>
              <a:t>Focus on retaining existing customers, as acquiring new ones can be expensive and time-consuming.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•"/>
            </a:pPr>
            <a:r>
              <a:rPr lang="en-US" sz="2000" b="1" i="1">
                <a:solidFill>
                  <a:srgbClr val="792D26"/>
                </a:solidFill>
              </a:rPr>
              <a:t>Deliver a remarkable customer experience: </a:t>
            </a:r>
            <a:r>
              <a:rPr lang="en-US" sz="2000"/>
              <a:t>This is not a one-time event, but rather a culture that needs to be developed and prioritized to achieve sustainable growth.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300"/>
              <a:buChar char="•"/>
            </a:pPr>
            <a:r>
              <a:rPr lang="en-US" sz="2000" b="1" i="1">
                <a:solidFill>
                  <a:srgbClr val="792D26"/>
                </a:solidFill>
              </a:rPr>
              <a:t>Don't overlook gold reserves in your backyard: </a:t>
            </a:r>
            <a:r>
              <a:rPr lang="en-US" sz="2000"/>
              <a:t>Focus on the opportunities you already have with your current customers, rather than constantly chasing new business.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940"/>
              </a:spcBef>
              <a:spcAft>
                <a:spcPts val="0"/>
              </a:spcAft>
              <a:buSzPts val="1955"/>
              <a:buNone/>
            </a:pPr>
            <a:endParaRPr sz="1700"/>
          </a:p>
        </p:txBody>
      </p:sp>
      <p:pic>
        <p:nvPicPr>
          <p:cNvPr id="460" name="Google Shape;46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7639" y="5089503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0"/>
          <p:cNvSpPr txBox="1"/>
          <p:nvPr/>
        </p:nvSpPr>
        <p:spPr>
          <a:xfrm>
            <a:off x="10945950" y="63881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67" name="Google Shape;467;p21" descr="Shaking hands after meeting in a cafe"/>
          <p:cNvPicPr preferRelativeResize="0"/>
          <p:nvPr/>
        </p:nvPicPr>
        <p:blipFill rotWithShape="1">
          <a:blip r:embed="rId3">
            <a:alphaModFix amt="35000"/>
          </a:blip>
          <a:srcRect t="9700" b="60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1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Garamond"/>
              <a:buNone/>
            </a:pPr>
            <a:r>
              <a:rPr lang="en-US" sz="5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Humility and Manners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9" name="Google Shape;469;p21"/>
          <p:cNvCxnSpPr/>
          <p:nvPr/>
        </p:nvCxnSpPr>
        <p:spPr>
          <a:xfrm>
            <a:off x="1524000" y="2421466"/>
            <a:ext cx="9144000" cy="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0" name="Google Shape;470;p21"/>
          <p:cNvGrpSpPr/>
          <p:nvPr/>
        </p:nvGrpSpPr>
        <p:grpSpPr>
          <a:xfrm>
            <a:off x="57625" y="3241551"/>
            <a:ext cx="12134285" cy="2181052"/>
            <a:chOff x="1331" y="808176"/>
            <a:chExt cx="10905262" cy="2181052"/>
          </a:xfrm>
        </p:grpSpPr>
        <p:sp>
          <p:nvSpPr>
            <p:cNvPr id="471" name="Google Shape;471;p21"/>
            <p:cNvSpPr/>
            <p:nvPr/>
          </p:nvSpPr>
          <p:spPr>
            <a:xfrm>
              <a:off x="1331" y="808176"/>
              <a:ext cx="2181052" cy="2181052"/>
            </a:xfrm>
            <a:prstGeom prst="ellipse">
              <a:avLst/>
            </a:prstGeom>
            <a:blipFill rotWithShape="1">
              <a:blip r:embed="rId4">
                <a:alphaModFix/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2" name="Google Shape;472;p21"/>
            <p:cNvSpPr txBox="1"/>
            <p:nvPr/>
          </p:nvSpPr>
          <p:spPr>
            <a:xfrm>
              <a:off x="320739" y="1127584"/>
              <a:ext cx="1542236" cy="1542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25" tIns="27925" rIns="120025" bIns="279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Treat others the way you want to be treated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1746173" y="808176"/>
              <a:ext cx="2181052" cy="2181052"/>
            </a:xfrm>
            <a:prstGeom prst="ellipse">
              <a:avLst/>
            </a:prstGeom>
            <a:blipFill rotWithShape="1">
              <a:blip r:embed="rId5">
                <a:alphaModFix/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4" name="Google Shape;474;p21"/>
            <p:cNvSpPr txBox="1"/>
            <p:nvPr/>
          </p:nvSpPr>
          <p:spPr>
            <a:xfrm>
              <a:off x="2065581" y="1127584"/>
              <a:ext cx="1542236" cy="1542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25" tIns="27925" rIns="120025" bIns="279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Say please and thank you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3491015" y="808176"/>
              <a:ext cx="2181052" cy="2181052"/>
            </a:xfrm>
            <a:prstGeom prst="ellipse">
              <a:avLst/>
            </a:prstGeom>
            <a:blipFill rotWithShape="1">
              <a:blip r:embed="rId6">
                <a:alphaModFix/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6" name="Google Shape;476;p21"/>
            <p:cNvSpPr txBox="1"/>
            <p:nvPr/>
          </p:nvSpPr>
          <p:spPr>
            <a:xfrm>
              <a:off x="3810423" y="1127584"/>
              <a:ext cx="1542236" cy="1542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25" tIns="27925" rIns="120025" bIns="279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Admit when you're wrong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5235857" y="808176"/>
              <a:ext cx="2181052" cy="2181052"/>
            </a:xfrm>
            <a:prstGeom prst="ellipse">
              <a:avLst/>
            </a:prstGeom>
            <a:blipFill rotWithShape="1">
              <a:blip r:embed="rId7">
                <a:alphaModFix/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8" name="Google Shape;478;p21"/>
            <p:cNvSpPr txBox="1"/>
            <p:nvPr/>
          </p:nvSpPr>
          <p:spPr>
            <a:xfrm>
              <a:off x="5555265" y="1127584"/>
              <a:ext cx="1542236" cy="1542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25" tIns="27925" rIns="120025" bIns="279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 humble and open to feedback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6980699" y="808176"/>
              <a:ext cx="2181052" cy="2181052"/>
            </a:xfrm>
            <a:prstGeom prst="ellipse">
              <a:avLst/>
            </a:prstGeom>
            <a:blipFill rotWithShape="1">
              <a:blip r:embed="rId8">
                <a:alphaModFix/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0" name="Google Shape;480;p21"/>
            <p:cNvSpPr txBox="1"/>
            <p:nvPr/>
          </p:nvSpPr>
          <p:spPr>
            <a:xfrm>
              <a:off x="7300107" y="1127584"/>
              <a:ext cx="1542236" cy="1542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25" tIns="27925" rIns="120025" bIns="279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 good manners in all interactions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8725541" y="808176"/>
              <a:ext cx="2181052" cy="2181052"/>
            </a:xfrm>
            <a:prstGeom prst="ellipse">
              <a:avLst/>
            </a:prstGeom>
            <a:blipFill rotWithShape="1">
              <a:blip r:embed="rId9">
                <a:alphaModFix/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2" name="Google Shape;482;p21"/>
            <p:cNvSpPr txBox="1"/>
            <p:nvPr/>
          </p:nvSpPr>
          <p:spPr>
            <a:xfrm>
              <a:off x="9044940" y="1127575"/>
              <a:ext cx="1679100" cy="15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25" tIns="27925" rIns="120025" bIns="279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Show empathy and understanding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83" name="Google Shape;483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00564" y="354901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1"/>
          <p:cNvSpPr txBox="1"/>
          <p:nvPr/>
        </p:nvSpPr>
        <p:spPr>
          <a:xfrm>
            <a:off x="11006950" y="63781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2" descr="Office worker using sticky notes"/>
          <p:cNvPicPr preferRelativeResize="0"/>
          <p:nvPr/>
        </p:nvPicPr>
        <p:blipFill rotWithShape="1">
          <a:blip r:embed="rId4">
            <a:alphaModFix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2"/>
          <p:cNvSpPr/>
          <p:nvPr/>
        </p:nvSpPr>
        <p:spPr>
          <a:xfrm>
            <a:off x="486138" y="496088"/>
            <a:ext cx="11227442" cy="5883295"/>
          </a:xfrm>
          <a:prstGeom prst="rect">
            <a:avLst/>
          </a:prstGeom>
          <a:blipFill rotWithShape="1">
            <a:blip r:embed="rId5">
              <a:alphaModFix amt="88000"/>
            </a:blip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aramond"/>
              <a:buNone/>
            </a:pPr>
            <a:endParaRPr sz="18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2" name="Google Shape;492;p22"/>
          <p:cNvSpPr/>
          <p:nvPr/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3" name="Google Shape;493;p22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US" sz="5400" b="1"/>
              <a:t>Remote Work</a:t>
            </a:r>
            <a:endParaRPr/>
          </a:p>
        </p:txBody>
      </p:sp>
      <p:cxnSp>
        <p:nvCxnSpPr>
          <p:cNvPr id="494" name="Google Shape;494;p22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95" name="Google Shape;495;p22"/>
          <p:cNvGrpSpPr/>
          <p:nvPr/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>
          <p:nvSpPr>
            <p:cNvPr id="496" name="Google Shape;496;p22"/>
            <p:cNvSpPr/>
            <p:nvPr/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497" name="Google Shape;497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p22"/>
            <p:cNvSpPr/>
            <p:nvPr/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499" name="Google Shape;499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0" name="Google Shape;500;p22"/>
          <p:cNvSpPr txBox="1">
            <a:spLocks noGrp="1"/>
          </p:cNvSpPr>
          <p:nvPr>
            <p:ph type="body" idx="1"/>
          </p:nvPr>
        </p:nvSpPr>
        <p:spPr>
          <a:xfrm>
            <a:off x="1295401" y="2556931"/>
            <a:ext cx="9601196" cy="352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sz="2800" b="1"/>
              <a:t>Practice good meeting etiquette: </a:t>
            </a:r>
            <a:r>
              <a:rPr lang="en-US" sz="2800"/>
              <a:t>Ensure all remote calls have cameras on to keep everyone alert and engaged.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118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sz="2800" b="1"/>
              <a:t>Experiment with what makes you most productive: </a:t>
            </a:r>
            <a:r>
              <a:rPr lang="en-US" sz="2800"/>
              <a:t>Find your optimal work environment and schedule to maximize productivity.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118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sz="2800" b="1"/>
              <a:t>Prioritize documentation and clear communication:</a:t>
            </a:r>
            <a:r>
              <a:rPr lang="en-US" sz="2800" b="1" i="1"/>
              <a:t> </a:t>
            </a:r>
            <a:r>
              <a:rPr lang="en-US" sz="2800"/>
              <a:t>Clearly document tasks and communicate effectively to avoid misunderstandings.</a:t>
            </a:r>
            <a:endParaRPr/>
          </a:p>
        </p:txBody>
      </p:sp>
      <p:pic>
        <p:nvPicPr>
          <p:cNvPr id="501" name="Google Shape;501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8023" y="204109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2"/>
          <p:cNvSpPr txBox="1"/>
          <p:nvPr/>
        </p:nvSpPr>
        <p:spPr>
          <a:xfrm>
            <a:off x="10518850" y="5909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3" descr="Illustration of artist"/>
          <p:cNvPicPr preferRelativeResize="0"/>
          <p:nvPr/>
        </p:nvPicPr>
        <p:blipFill rotWithShape="1">
          <a:blip r:embed="rId4">
            <a:alphaModFix/>
          </a:blip>
          <a:srcRect t="3337" b="33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3"/>
          <p:cNvSpPr/>
          <p:nvPr/>
        </p:nvSpPr>
        <p:spPr>
          <a:xfrm>
            <a:off x="486138" y="496088"/>
            <a:ext cx="11227442" cy="5883295"/>
          </a:xfrm>
          <a:prstGeom prst="rect">
            <a:avLst/>
          </a:prstGeom>
          <a:blipFill rotWithShape="1">
            <a:blip r:embed="rId5">
              <a:alphaModFix amt="88000"/>
            </a:blip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aramond"/>
              <a:buNone/>
            </a:pPr>
            <a:endParaRPr sz="18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10" name="Google Shape;510;p23"/>
          <p:cNvSpPr/>
          <p:nvPr/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11" name="Google Shape;511;p23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US" sz="5400" b="1"/>
              <a:t>Remote Work</a:t>
            </a:r>
            <a:endParaRPr/>
          </a:p>
        </p:txBody>
      </p:sp>
      <p:cxnSp>
        <p:nvCxnSpPr>
          <p:cNvPr id="512" name="Google Shape;512;p2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13" name="Google Shape;513;p23"/>
          <p:cNvGrpSpPr/>
          <p:nvPr/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>
          <p:nvSpPr>
            <p:cNvPr id="514" name="Google Shape;514;p23"/>
            <p:cNvSpPr/>
            <p:nvPr/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15" name="Google Shape;515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23"/>
            <p:cNvSpPr/>
            <p:nvPr/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17" name="Google Shape;517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" name="Google Shape;518;p23"/>
          <p:cNvSpPr txBox="1">
            <a:spLocks noGrp="1"/>
          </p:cNvSpPr>
          <p:nvPr>
            <p:ph type="body" idx="1"/>
          </p:nvPr>
        </p:nvSpPr>
        <p:spPr>
          <a:xfrm>
            <a:off x="1295401" y="2556931"/>
            <a:ext cx="9601196" cy="352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lvl="0" indent="-2857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sz="2800" b="1"/>
              <a:t>Create boundaries between work and life: </a:t>
            </a:r>
            <a:r>
              <a:rPr lang="en-US" sz="2800"/>
              <a:t>Establish a clear separation between work and personal life to maintain a healthy work-life balance.</a:t>
            </a:r>
            <a:endParaRPr/>
          </a:p>
          <a:p>
            <a:pPr marL="285750" lvl="0" indent="-285750" algn="just" rtl="0">
              <a:lnSpc>
                <a:spcPct val="130000"/>
              </a:lnSpc>
              <a:spcBef>
                <a:spcPts val="1076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sz="2800" b="1"/>
              <a:t>Make yourself visible at work: </a:t>
            </a:r>
            <a:r>
              <a:rPr lang="en-US" sz="2800"/>
              <a:t>Regularly check-in with your team and manager to ensure everyone is aware of your progress and availability.</a:t>
            </a:r>
            <a:endParaRPr/>
          </a:p>
          <a:p>
            <a:pPr marL="285750" lvl="0" indent="-285750" algn="just" rtl="0">
              <a:lnSpc>
                <a:spcPct val="130000"/>
              </a:lnSpc>
              <a:spcBef>
                <a:spcPts val="1076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sz="2800" b="1"/>
              <a:t>Schedule time for socializing: </a:t>
            </a:r>
            <a:r>
              <a:rPr lang="en-US" sz="2800"/>
              <a:t>Make time for social interactions to combat loneliness and isolation.</a:t>
            </a:r>
            <a:endParaRPr/>
          </a:p>
        </p:txBody>
      </p:sp>
      <p:pic>
        <p:nvPicPr>
          <p:cNvPr id="519" name="Google Shape;519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6982" y="778478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3"/>
          <p:cNvSpPr txBox="1"/>
          <p:nvPr/>
        </p:nvSpPr>
        <p:spPr>
          <a:xfrm>
            <a:off x="10421250" y="5909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24" descr="Women and man planning in workplace"/>
          <p:cNvPicPr preferRelativeResize="0"/>
          <p:nvPr/>
        </p:nvPicPr>
        <p:blipFill rotWithShape="1">
          <a:blip r:embed="rId4">
            <a:alphaModFix/>
          </a:blip>
          <a:srcRect t="7833" b="7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4"/>
          <p:cNvSpPr/>
          <p:nvPr/>
        </p:nvSpPr>
        <p:spPr>
          <a:xfrm>
            <a:off x="486138" y="496088"/>
            <a:ext cx="11227442" cy="5883295"/>
          </a:xfrm>
          <a:prstGeom prst="rect">
            <a:avLst/>
          </a:prstGeom>
          <a:blipFill rotWithShape="1">
            <a:blip r:embed="rId5">
              <a:alphaModFix amt="88000"/>
            </a:blip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aramond"/>
              <a:buNone/>
            </a:pPr>
            <a:endParaRPr sz="18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28" name="Google Shape;528;p24"/>
          <p:cNvSpPr/>
          <p:nvPr/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29" name="Google Shape;529;p24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US" sz="5400" b="1"/>
              <a:t>Remote Work</a:t>
            </a:r>
            <a:endParaRPr/>
          </a:p>
        </p:txBody>
      </p:sp>
      <p:cxnSp>
        <p:nvCxnSpPr>
          <p:cNvPr id="530" name="Google Shape;530;p2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1" name="Google Shape;531;p24"/>
          <p:cNvGrpSpPr/>
          <p:nvPr/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>
          <p:nvSpPr>
            <p:cNvPr id="532" name="Google Shape;532;p24"/>
            <p:cNvSpPr/>
            <p:nvPr/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33" name="Google Shape;533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Google Shape;534;p24"/>
            <p:cNvSpPr/>
            <p:nvPr/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35" name="Google Shape;535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" name="Google Shape;536;p24"/>
          <p:cNvSpPr txBox="1">
            <a:spLocks noGrp="1"/>
          </p:cNvSpPr>
          <p:nvPr>
            <p:ph type="body" idx="1"/>
          </p:nvPr>
        </p:nvSpPr>
        <p:spPr>
          <a:xfrm>
            <a:off x="1295401" y="2556931"/>
            <a:ext cx="9601196" cy="352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Arial"/>
              <a:buChar char="•"/>
            </a:pPr>
            <a:r>
              <a:rPr lang="en-US" sz="2800" b="1">
                <a:solidFill>
                  <a:srgbClr val="374151"/>
                </a:solidFill>
              </a:rPr>
              <a:t>Connect with your teammates</a:t>
            </a:r>
            <a:r>
              <a:rPr lang="en-US" sz="2800" b="0">
                <a:solidFill>
                  <a:srgbClr val="374151"/>
                </a:solidFill>
              </a:rPr>
              <a:t>: </a:t>
            </a:r>
            <a:r>
              <a:rPr lang="en-US" sz="2800" b="0" i="0">
                <a:solidFill>
                  <a:srgbClr val="374151"/>
                </a:solidFill>
              </a:rPr>
              <a:t>Build strong relationships with your team members to foster a sense of community and collaboration.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118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Arial"/>
              <a:buChar char="•"/>
            </a:pPr>
            <a:r>
              <a:rPr lang="en-US" sz="2800" b="1" i="0">
                <a:solidFill>
                  <a:srgbClr val="374151"/>
                </a:solidFill>
              </a:rPr>
              <a:t>Do postmortems on key projects</a:t>
            </a:r>
            <a:r>
              <a:rPr lang="en-US" sz="2800" b="0" i="0">
                <a:solidFill>
                  <a:srgbClr val="374151"/>
                </a:solidFill>
              </a:rPr>
              <a:t>: Conduct retrospectives to identify areas for improvement and implement changes.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118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Arial"/>
              <a:buChar char="•"/>
            </a:pPr>
            <a:r>
              <a:rPr lang="en-US" sz="2800" b="1" i="0">
                <a:solidFill>
                  <a:srgbClr val="374151"/>
                </a:solidFill>
              </a:rPr>
              <a:t>Build in accountability</a:t>
            </a:r>
            <a:r>
              <a:rPr lang="en-US" sz="2800" b="0" i="0">
                <a:solidFill>
                  <a:srgbClr val="374151"/>
                </a:solidFill>
              </a:rPr>
              <a:t>: Establish clear goals and expectations to ensure everyone is held accountable for their work.</a:t>
            </a:r>
            <a:endParaRPr/>
          </a:p>
        </p:txBody>
      </p:sp>
      <p:pic>
        <p:nvPicPr>
          <p:cNvPr id="537" name="Google Shape;537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6982" y="778478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4"/>
          <p:cNvSpPr txBox="1"/>
          <p:nvPr/>
        </p:nvSpPr>
        <p:spPr>
          <a:xfrm>
            <a:off x="10604275" y="58085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25" descr="Women and man planning in workplace"/>
          <p:cNvPicPr preferRelativeResize="0"/>
          <p:nvPr/>
        </p:nvPicPr>
        <p:blipFill rotWithShape="1">
          <a:blip r:embed="rId4">
            <a:alphaModFix/>
          </a:blip>
          <a:srcRect t="7833" b="78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5"/>
          <p:cNvSpPr/>
          <p:nvPr/>
        </p:nvSpPr>
        <p:spPr>
          <a:xfrm>
            <a:off x="486138" y="496088"/>
            <a:ext cx="11227442" cy="5883295"/>
          </a:xfrm>
          <a:prstGeom prst="rect">
            <a:avLst/>
          </a:prstGeom>
          <a:blipFill rotWithShape="1">
            <a:blip r:embed="rId5">
              <a:alphaModFix amt="88000"/>
            </a:blip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aramond"/>
              <a:buNone/>
            </a:pPr>
            <a:endParaRPr sz="18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46" name="Google Shape;546;p25"/>
          <p:cNvSpPr/>
          <p:nvPr/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47" name="Google Shape;547;p2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US" sz="5400" b="1"/>
              <a:t>Remote Work</a:t>
            </a:r>
            <a:endParaRPr/>
          </a:p>
        </p:txBody>
      </p:sp>
      <p:cxnSp>
        <p:nvCxnSpPr>
          <p:cNvPr id="548" name="Google Shape;548;p25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9" name="Google Shape;549;p25"/>
          <p:cNvGrpSpPr/>
          <p:nvPr/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>
          <p:nvSpPr>
            <p:cNvPr id="550" name="Google Shape;550;p25"/>
            <p:cNvSpPr/>
            <p:nvPr/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51" name="Google Shape;551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25"/>
            <p:cNvSpPr/>
            <p:nvPr/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53" name="Google Shape;553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4" name="Google Shape;554;p25"/>
          <p:cNvSpPr txBox="1">
            <a:spLocks noGrp="1"/>
          </p:cNvSpPr>
          <p:nvPr>
            <p:ph type="body" idx="1"/>
          </p:nvPr>
        </p:nvSpPr>
        <p:spPr>
          <a:xfrm>
            <a:off x="1295401" y="2556931"/>
            <a:ext cx="9601196" cy="352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80"/>
              <a:buFont typeface="Arial"/>
              <a:buChar char="•"/>
            </a:pPr>
            <a:r>
              <a:rPr lang="en-US" sz="3200" b="1" i="0">
                <a:solidFill>
                  <a:srgbClr val="374151"/>
                </a:solidFill>
              </a:rPr>
              <a:t>Define your and the team's responsibilities</a:t>
            </a:r>
            <a:r>
              <a:rPr lang="en-US" sz="3200" b="0" i="0">
                <a:solidFill>
                  <a:srgbClr val="374151"/>
                </a:solidFill>
              </a:rPr>
              <a:t>: Clearly outline roles and responsibilities to avoid confusion and overlapping work.</a:t>
            </a:r>
            <a:endParaRPr/>
          </a:p>
          <a:p>
            <a:pPr marL="285750" lvl="0" indent="-285750" algn="just" rtl="0">
              <a:lnSpc>
                <a:spcPct val="120000"/>
              </a:lnSpc>
              <a:spcBef>
                <a:spcPts val="1240"/>
              </a:spcBef>
              <a:spcAft>
                <a:spcPts val="0"/>
              </a:spcAft>
              <a:buClr>
                <a:schemeClr val="accent4"/>
              </a:buClr>
              <a:buSzPts val="3680"/>
              <a:buFont typeface="Arial"/>
              <a:buChar char="•"/>
            </a:pPr>
            <a:r>
              <a:rPr lang="en-US" sz="3200" b="1" i="0">
                <a:solidFill>
                  <a:srgbClr val="374151"/>
                </a:solidFill>
              </a:rPr>
              <a:t>Focus on your health</a:t>
            </a:r>
            <a:r>
              <a:rPr lang="en-US" sz="3200" b="0" i="0">
                <a:solidFill>
                  <a:srgbClr val="374151"/>
                </a:solidFill>
              </a:rPr>
              <a:t>: Prioritize your physical and mental well-being to maintain a healthy and productive remote work environment.</a:t>
            </a:r>
            <a:endParaRPr/>
          </a:p>
        </p:txBody>
      </p:sp>
      <p:pic>
        <p:nvPicPr>
          <p:cNvPr id="555" name="Google Shape;555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6982" y="778478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5"/>
          <p:cNvSpPr txBox="1"/>
          <p:nvPr/>
        </p:nvSpPr>
        <p:spPr>
          <a:xfrm>
            <a:off x="10360200" y="5740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62" name="Google Shape;562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Google Shape;563;p26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64" name="Google Shape;564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66" name="Google Shape;566;p26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7" name="Google Shape;567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68" name="Google Shape;568;p26"/>
          <p:cNvSpPr/>
          <p:nvPr/>
        </p:nvSpPr>
        <p:spPr>
          <a:xfrm>
            <a:off x="661795" y="576916"/>
            <a:ext cx="6872861" cy="5734983"/>
          </a:xfrm>
          <a:prstGeom prst="rect">
            <a:avLst/>
          </a:prstGeom>
          <a:solidFill>
            <a:srgbClr val="363636"/>
          </a:solid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69" name="Google Shape;569;p26"/>
          <p:cNvSpPr/>
          <p:nvPr/>
        </p:nvSpPr>
        <p:spPr>
          <a:xfrm>
            <a:off x="824673" y="742355"/>
            <a:ext cx="6547104" cy="5404104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70" name="Google Shape;570;p26"/>
          <p:cNvSpPr txBox="1">
            <a:spLocks noGrp="1"/>
          </p:cNvSpPr>
          <p:nvPr>
            <p:ph type="title"/>
          </p:nvPr>
        </p:nvSpPr>
        <p:spPr>
          <a:xfrm>
            <a:off x="1468140" y="1385822"/>
            <a:ext cx="5260170" cy="287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aramond"/>
              <a:buNone/>
            </a:pPr>
            <a:r>
              <a:rPr lang="en-US" sz="5600" b="1">
                <a:solidFill>
                  <a:schemeClr val="lt1"/>
                </a:solidFill>
              </a:rPr>
              <a:t>Building product, talking to users, and growing</a:t>
            </a:r>
            <a:endParaRPr/>
          </a:p>
        </p:txBody>
      </p:sp>
      <p:cxnSp>
        <p:nvCxnSpPr>
          <p:cNvPr id="571" name="Google Shape;571;p26"/>
          <p:cNvCxnSpPr/>
          <p:nvPr/>
        </p:nvCxnSpPr>
        <p:spPr>
          <a:xfrm>
            <a:off x="1720785" y="4397593"/>
            <a:ext cx="475488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2" name="Google Shape;57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75954" y="4728586"/>
            <a:ext cx="2444542" cy="951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7"/>
          <p:cNvSpPr txBox="1">
            <a:spLocks noGrp="1"/>
          </p:cNvSpPr>
          <p:nvPr>
            <p:ph type="title"/>
          </p:nvPr>
        </p:nvSpPr>
        <p:spPr>
          <a:xfrm>
            <a:off x="1295402" y="840372"/>
            <a:ext cx="9601196" cy="142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3800"/>
              <a:buFont typeface="Garamond"/>
              <a:buNone/>
            </a:pPr>
            <a:r>
              <a:rPr lang="en-US" sz="3800" b="1">
                <a:solidFill>
                  <a:srgbClr val="792D26"/>
                </a:solidFill>
              </a:rPr>
              <a:t>The importance of building </a:t>
            </a:r>
            <a:br>
              <a:rPr lang="en-US" sz="3800" b="1">
                <a:solidFill>
                  <a:srgbClr val="792D26"/>
                </a:solidFill>
              </a:rPr>
            </a:br>
            <a:r>
              <a:rPr lang="en-US" sz="3800" b="1">
                <a:solidFill>
                  <a:srgbClr val="792D26"/>
                </a:solidFill>
              </a:rPr>
              <a:t>a great product</a:t>
            </a:r>
            <a:endParaRPr/>
          </a:p>
        </p:txBody>
      </p:sp>
      <p:sp>
        <p:nvSpPr>
          <p:cNvPr id="578" name="Google Shape;578;p27"/>
          <p:cNvSpPr txBox="1">
            <a:spLocks noGrp="1"/>
          </p:cNvSpPr>
          <p:nvPr>
            <p:ph type="body" idx="1"/>
          </p:nvPr>
        </p:nvSpPr>
        <p:spPr>
          <a:xfrm>
            <a:off x="1122410" y="2570161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>
                <a:solidFill>
                  <a:srgbClr val="792D26"/>
                </a:solidFill>
              </a:rPr>
              <a:t>User Loves</a:t>
            </a:r>
            <a:endParaRPr/>
          </a:p>
        </p:txBody>
      </p:sp>
      <p:sp>
        <p:nvSpPr>
          <p:cNvPr id="579" name="Google Shape;579;p27"/>
          <p:cNvSpPr txBox="1">
            <a:spLocks noGrp="1"/>
          </p:cNvSpPr>
          <p:nvPr>
            <p:ph type="body" idx="2"/>
          </p:nvPr>
        </p:nvSpPr>
        <p:spPr>
          <a:xfrm>
            <a:off x="1577232" y="3243261"/>
            <a:ext cx="4119233" cy="263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lang="en-US"/>
              <a:t>A great product is one that users love and find indispensable. It solves a significant problem and provides real value.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endParaRPr/>
          </a:p>
        </p:txBody>
      </p:sp>
      <p:sp>
        <p:nvSpPr>
          <p:cNvPr id="580" name="Google Shape;580;p27"/>
          <p:cNvSpPr txBox="1">
            <a:spLocks noGrp="1"/>
          </p:cNvSpPr>
          <p:nvPr>
            <p:ph type="body" idx="3"/>
          </p:nvPr>
        </p:nvSpPr>
        <p:spPr>
          <a:xfrm>
            <a:off x="6351286" y="2570161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>
                <a:solidFill>
                  <a:srgbClr val="792D26"/>
                </a:solidFill>
              </a:rPr>
              <a:t>Growth and retention</a:t>
            </a:r>
            <a:endParaRPr/>
          </a:p>
        </p:txBody>
      </p:sp>
      <p:sp>
        <p:nvSpPr>
          <p:cNvPr id="581" name="Google Shape;581;p27"/>
          <p:cNvSpPr txBox="1">
            <a:spLocks noGrp="1"/>
          </p:cNvSpPr>
          <p:nvPr>
            <p:ph type="body" idx="4"/>
          </p:nvPr>
        </p:nvSpPr>
        <p:spPr>
          <a:xfrm>
            <a:off x="6220509" y="3272503"/>
            <a:ext cx="4979859" cy="239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US"/>
              <a:t>A high-quality product drives user growth and retention. When users love a product, they not only stick around but also become advocates, driving organic growth through word-of-mouth.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ct val="115000"/>
              <a:buNone/>
            </a:pPr>
            <a:endParaRPr/>
          </a:p>
        </p:txBody>
      </p:sp>
      <p:pic>
        <p:nvPicPr>
          <p:cNvPr id="582" name="Google Shape;58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6085" y="5972704"/>
            <a:ext cx="1720760" cy="6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7"/>
          <p:cNvSpPr txBox="1"/>
          <p:nvPr/>
        </p:nvSpPr>
        <p:spPr>
          <a:xfrm>
            <a:off x="9933100" y="5795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589" name="Google Shape;589;p28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590" name="Google Shape;590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2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92" name="Google Shape;592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Google Shape;594;p28"/>
          <p:cNvSpPr txBox="1"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ct val="100000"/>
              <a:buFont typeface="Garamond"/>
              <a:buNone/>
            </a:pPr>
            <a:r>
              <a:rPr lang="en-US" b="1">
                <a:solidFill>
                  <a:srgbClr val="792D26"/>
                </a:solidFill>
              </a:rPr>
              <a:t>Understanding your users</a:t>
            </a: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lt1"/>
          </a:solidFill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96" name="Google Shape;596;p28" descr="User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2683" y="2122701"/>
            <a:ext cx="2433793" cy="2433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28"/>
          <p:cNvCxnSpPr/>
          <p:nvPr/>
        </p:nvCxnSpPr>
        <p:spPr>
          <a:xfrm>
            <a:off x="4626508" y="2400639"/>
            <a:ext cx="6270089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8" name="Google Shape;598;p28"/>
          <p:cNvGrpSpPr/>
          <p:nvPr/>
        </p:nvGrpSpPr>
        <p:grpSpPr>
          <a:xfrm>
            <a:off x="4636487" y="2637242"/>
            <a:ext cx="6588751" cy="3479513"/>
            <a:chOff x="185946" y="514541"/>
            <a:chExt cx="6588751" cy="3479513"/>
          </a:xfrm>
        </p:grpSpPr>
        <p:sp>
          <p:nvSpPr>
            <p:cNvPr id="599" name="Google Shape;599;p28"/>
            <p:cNvSpPr/>
            <p:nvPr/>
          </p:nvSpPr>
          <p:spPr>
            <a:xfrm>
              <a:off x="760937" y="514541"/>
              <a:ext cx="882934" cy="88293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85946" y="1938161"/>
              <a:ext cx="1962076" cy="19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1" name="Google Shape;601;p28"/>
            <p:cNvSpPr txBox="1"/>
            <p:nvPr/>
          </p:nvSpPr>
          <p:spPr>
            <a:xfrm>
              <a:off x="185946" y="1938161"/>
              <a:ext cx="1962076" cy="19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Garamond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Conduct thorough user research to deeply understand their needs, pain points, and behaviors.</a:t>
              </a:r>
              <a:endParaRPr sz="13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2974322" y="535829"/>
              <a:ext cx="882934" cy="882934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2434761" y="2014054"/>
              <a:ext cx="1962076" cy="19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4" name="Google Shape;604;p28"/>
            <p:cNvSpPr txBox="1"/>
            <p:nvPr/>
          </p:nvSpPr>
          <p:spPr>
            <a:xfrm>
              <a:off x="2434761" y="2014054"/>
              <a:ext cx="1962076" cy="19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aramond"/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Develop empathy for your users to create solutions that resonate with them.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5245981" y="589661"/>
              <a:ext cx="882934" cy="882934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4812621" y="1969187"/>
              <a:ext cx="1962076" cy="19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7" name="Google Shape;607;p28"/>
            <p:cNvSpPr txBox="1"/>
            <p:nvPr/>
          </p:nvSpPr>
          <p:spPr>
            <a:xfrm>
              <a:off x="4812621" y="1969187"/>
              <a:ext cx="1962076" cy="19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aramond"/>
                <a:buNone/>
              </a:pPr>
              <a:r>
                <a:rPr lang="en-US" sz="1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Gather actionable insights that inform product decisions and feature prioritization.</a:t>
              </a:r>
              <a:endParaRPr sz="13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608" name="Google Shape;608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61867" y="4747039"/>
            <a:ext cx="1720760" cy="6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8"/>
          <p:cNvSpPr txBox="1"/>
          <p:nvPr/>
        </p:nvSpPr>
        <p:spPr>
          <a:xfrm>
            <a:off x="7504750" y="64680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615" name="Google Shape;615;p29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16" name="Google Shape;616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29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618" name="Google Shape;618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29"/>
          <p:cNvSpPr txBox="1">
            <a:spLocks noGrp="1"/>
          </p:cNvSpPr>
          <p:nvPr>
            <p:ph type="title"/>
          </p:nvPr>
        </p:nvSpPr>
        <p:spPr>
          <a:xfrm>
            <a:off x="5940791" y="1018626"/>
            <a:ext cx="5199664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4400"/>
              <a:buFont typeface="Garamond"/>
              <a:buNone/>
            </a:pPr>
            <a:r>
              <a:rPr lang="en-US" b="1">
                <a:solidFill>
                  <a:srgbClr val="792D26"/>
                </a:solidFill>
              </a:rPr>
              <a:t>Building the product</a:t>
            </a:r>
            <a:endParaRPr/>
          </a:p>
        </p:txBody>
      </p:sp>
      <p:sp>
        <p:nvSpPr>
          <p:cNvPr id="621" name="Google Shape;621;p29"/>
          <p:cNvSpPr/>
          <p:nvPr/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lt1"/>
          </a:solidFill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622" name="Google Shape;622;p29"/>
          <p:cNvCxnSpPr/>
          <p:nvPr/>
        </p:nvCxnSpPr>
        <p:spPr>
          <a:xfrm>
            <a:off x="6094412" y="2400639"/>
            <a:ext cx="4802185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3" name="Google Shape;623;p29"/>
          <p:cNvGrpSpPr/>
          <p:nvPr/>
        </p:nvGrpSpPr>
        <p:grpSpPr>
          <a:xfrm>
            <a:off x="6094412" y="2556932"/>
            <a:ext cx="4802183" cy="3318935"/>
            <a:chOff x="0" y="0"/>
            <a:chExt cx="4802183" cy="3318935"/>
          </a:xfrm>
        </p:grpSpPr>
        <p:sp>
          <p:nvSpPr>
            <p:cNvPr id="624" name="Google Shape;624;p29"/>
            <p:cNvSpPr/>
            <p:nvPr/>
          </p:nvSpPr>
          <p:spPr>
            <a:xfrm>
              <a:off x="0" y="0"/>
              <a:ext cx="3841747" cy="730165"/>
            </a:xfrm>
            <a:prstGeom prst="roundRect">
              <a:avLst>
                <a:gd name="adj" fmla="val 10000"/>
              </a:avLst>
            </a:prstGeom>
            <a:solidFill>
              <a:srgbClr val="A2393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5" name="Google Shape;625;p29"/>
            <p:cNvSpPr txBox="1"/>
            <p:nvPr/>
          </p:nvSpPr>
          <p:spPr>
            <a:xfrm>
              <a:off x="21386" y="21386"/>
              <a:ext cx="2992141" cy="68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aramond"/>
                <a:buNone/>
              </a:pPr>
              <a:r>
                <a:rPr lang="en-US" sz="2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Ideation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187611" y="862923"/>
              <a:ext cx="4110016" cy="730165"/>
            </a:xfrm>
            <a:prstGeom prst="roundRect">
              <a:avLst>
                <a:gd name="adj" fmla="val 10000"/>
              </a:avLst>
            </a:prstGeom>
            <a:solidFill>
              <a:srgbClr val="A2393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7" name="Google Shape;627;p29"/>
            <p:cNvSpPr txBox="1"/>
            <p:nvPr/>
          </p:nvSpPr>
          <p:spPr>
            <a:xfrm>
              <a:off x="208997" y="884309"/>
              <a:ext cx="3215280" cy="68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n-US" sz="22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Core feature identification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638690" y="1725846"/>
              <a:ext cx="3841747" cy="730165"/>
            </a:xfrm>
            <a:prstGeom prst="roundRect">
              <a:avLst>
                <a:gd name="adj" fmla="val 10000"/>
              </a:avLst>
            </a:prstGeom>
            <a:solidFill>
              <a:srgbClr val="A2393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9" name="Google Shape;629;p29"/>
            <p:cNvSpPr txBox="1"/>
            <p:nvPr/>
          </p:nvSpPr>
          <p:spPr>
            <a:xfrm>
              <a:off x="660076" y="1747232"/>
              <a:ext cx="3007423" cy="68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aramond"/>
                <a:buNone/>
              </a:pPr>
              <a:r>
                <a:rPr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MVP development 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960436" y="2588770"/>
              <a:ext cx="3841747" cy="730165"/>
            </a:xfrm>
            <a:prstGeom prst="roundRect">
              <a:avLst>
                <a:gd name="adj" fmla="val 10000"/>
              </a:avLst>
            </a:prstGeom>
            <a:solidFill>
              <a:srgbClr val="A2393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1" name="Google Shape;631;p29"/>
            <p:cNvSpPr txBox="1"/>
            <p:nvPr/>
          </p:nvSpPr>
          <p:spPr>
            <a:xfrm>
              <a:off x="981822" y="2610156"/>
              <a:ext cx="3002621" cy="687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aramond"/>
                <a:buNone/>
              </a:pPr>
              <a:r>
                <a:rPr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testing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3367139" y="559240"/>
              <a:ext cx="474607" cy="474607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FCBCA">
                <a:alpha val="89803"/>
              </a:srgbClr>
            </a:solidFill>
            <a:ln w="15875" cap="flat" cmpd="sng">
              <a:solidFill>
                <a:srgbClr val="DFCBC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3" name="Google Shape;633;p29"/>
            <p:cNvSpPr txBox="1"/>
            <p:nvPr/>
          </p:nvSpPr>
          <p:spPr>
            <a:xfrm>
              <a:off x="3473926" y="559240"/>
              <a:ext cx="261033" cy="357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925" tIns="27925" rIns="27925" bIns="279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Garamond"/>
                <a:buNone/>
              </a:pPr>
              <a:endParaRPr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3688885" y="1422164"/>
              <a:ext cx="474607" cy="474607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FCBCA">
                <a:alpha val="89803"/>
              </a:srgbClr>
            </a:solidFill>
            <a:ln w="15875" cap="flat" cmpd="sng">
              <a:solidFill>
                <a:srgbClr val="DFCBC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5" name="Google Shape;635;p29"/>
            <p:cNvSpPr txBox="1"/>
            <p:nvPr/>
          </p:nvSpPr>
          <p:spPr>
            <a:xfrm>
              <a:off x="3795672" y="1422164"/>
              <a:ext cx="261033" cy="357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925" tIns="27925" rIns="27925" bIns="279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Garamond"/>
                <a:buNone/>
              </a:pPr>
              <a:endParaRPr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4005829" y="2285087"/>
              <a:ext cx="474607" cy="474607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FCBCA">
                <a:alpha val="89803"/>
              </a:srgbClr>
            </a:solidFill>
            <a:ln w="15875" cap="flat" cmpd="sng">
              <a:solidFill>
                <a:srgbClr val="DFCBC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7" name="Google Shape;637;p29"/>
            <p:cNvSpPr txBox="1"/>
            <p:nvPr/>
          </p:nvSpPr>
          <p:spPr>
            <a:xfrm>
              <a:off x="4112616" y="2285087"/>
              <a:ext cx="261033" cy="357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925" tIns="27925" rIns="27925" bIns="279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Garamond"/>
                <a:buNone/>
              </a:pPr>
              <a:endParaRPr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38" name="Google Shape;638;p29"/>
          <p:cNvSpPr txBox="1"/>
          <p:nvPr/>
        </p:nvSpPr>
        <p:spPr>
          <a:xfrm>
            <a:off x="1312002" y="2550722"/>
            <a:ext cx="40782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Building the product should start with an MVP to test and validate the core idea quickly. Focus on developing essential features that solve the main problem, allowing for a faster launch and iterative improvement based on user feedback.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9" name="Google Shape;63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14022" y="1464552"/>
            <a:ext cx="1720760" cy="6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29"/>
          <p:cNvSpPr txBox="1"/>
          <p:nvPr/>
        </p:nvSpPr>
        <p:spPr>
          <a:xfrm>
            <a:off x="4594475" y="52686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0" name="Google Shape;210;p3" descr="White puzzle with one red piece"/>
          <p:cNvPicPr preferRelativeResize="0"/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rbel"/>
              <a:buNone/>
            </a:pPr>
            <a:r>
              <a:rPr lang="en-US" sz="4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Objectives</a:t>
            </a:r>
            <a:endParaRPr sz="54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2" name="Google Shape;212;p3"/>
          <p:cNvCxnSpPr/>
          <p:nvPr/>
        </p:nvCxnSpPr>
        <p:spPr>
          <a:xfrm>
            <a:off x="1524000" y="2421466"/>
            <a:ext cx="9144000" cy="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3"/>
          <p:cNvSpPr txBox="1">
            <a:spLocks noGrp="1"/>
          </p:cNvSpPr>
          <p:nvPr>
            <p:ph type="body" idx="1"/>
          </p:nvPr>
        </p:nvSpPr>
        <p:spPr>
          <a:xfrm>
            <a:off x="1755519" y="2918469"/>
            <a:ext cx="889274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the end of this lesson, you will be able to … </a:t>
            </a:r>
          </a:p>
          <a:p>
            <a:pPr marL="3429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760"/>
              <a:buFont typeface="Wingdings" pitchFamily="2" charset="2"/>
              <a:buChar char="ü"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the right product and the reasonable business model</a:t>
            </a:r>
          </a:p>
          <a:p>
            <a:pPr marL="3429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760"/>
              <a:buFont typeface="Wingdings" pitchFamily="2" charset="2"/>
              <a:buChar char="ü"/>
            </a:pPr>
            <a:r>
              <a:rPr lang="en-US" sz="2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an MVP</a:t>
            </a:r>
          </a:p>
          <a:p>
            <a:pPr marL="342900" lvl="0" indent="-3429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760"/>
              <a:buFont typeface="Wingdings" pitchFamily="2" charset="2"/>
              <a:buChar char="ü"/>
            </a:pPr>
            <a:r>
              <a:rPr lang="en-US" sz="2400" i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products users love</a:t>
            </a:r>
            <a:endParaRPr lang="en-US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algn="just">
              <a:lnSpc>
                <a:spcPct val="140000"/>
              </a:lnSpc>
              <a:spcBef>
                <a:spcPts val="0"/>
              </a:spcBef>
              <a:buClr>
                <a:schemeClr val="bg1"/>
              </a:buClr>
              <a:buSzPts val="2760"/>
              <a:buFont typeface="Wingdings" pitchFamily="2" charset="2"/>
              <a:buChar char="ü"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400" i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uild product, talk to users, and grow</a:t>
            </a:r>
            <a:endParaRPr lang="en-US" sz="2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760"/>
              <a:buNone/>
            </a:pPr>
            <a:endParaRPr lang="en-US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76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10490" algn="l" rtl="0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52232" y="512131"/>
            <a:ext cx="1792067" cy="69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46" name="Google Shape;646;p30"/>
          <p:cNvSpPr/>
          <p:nvPr/>
        </p:nvSpPr>
        <p:spPr>
          <a:xfrm>
            <a:off x="486138" y="496088"/>
            <a:ext cx="3823215" cy="5883295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47" name="Google Shape;647;p30"/>
          <p:cNvSpPr/>
          <p:nvPr/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48" name="Google Shape;648;p30"/>
          <p:cNvSpPr txBox="1">
            <a:spLocks noGrp="1"/>
          </p:cNvSpPr>
          <p:nvPr>
            <p:ph type="title"/>
          </p:nvPr>
        </p:nvSpPr>
        <p:spPr>
          <a:xfrm>
            <a:off x="837643" y="795365"/>
            <a:ext cx="3134086" cy="479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3400"/>
              <a:buFont typeface="Garamond"/>
              <a:buNone/>
            </a:pPr>
            <a:r>
              <a:rPr lang="en-US" sz="3400" b="1">
                <a:solidFill>
                  <a:srgbClr val="792D26"/>
                </a:solidFill>
              </a:rPr>
              <a:t>Iterative development and feedback</a:t>
            </a:r>
            <a:endParaRPr/>
          </a:p>
        </p:txBody>
      </p:sp>
      <p:sp>
        <p:nvSpPr>
          <p:cNvPr id="649" name="Google Shape;649;p30"/>
          <p:cNvSpPr/>
          <p:nvPr/>
        </p:nvSpPr>
        <p:spPr>
          <a:xfrm>
            <a:off x="4652053" y="-2"/>
            <a:ext cx="7539947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50" name="Google Shape;650;p30"/>
          <p:cNvGrpSpPr/>
          <p:nvPr/>
        </p:nvGrpSpPr>
        <p:grpSpPr>
          <a:xfrm>
            <a:off x="5206889" y="263242"/>
            <a:ext cx="6256227" cy="5687479"/>
            <a:chOff x="78835" y="102604"/>
            <a:chExt cx="6256227" cy="5687479"/>
          </a:xfrm>
        </p:grpSpPr>
        <p:sp>
          <p:nvSpPr>
            <p:cNvPr id="651" name="Google Shape;651;p30"/>
            <p:cNvSpPr/>
            <p:nvPr/>
          </p:nvSpPr>
          <p:spPr>
            <a:xfrm rot="4396374">
              <a:off x="407972" y="1234368"/>
              <a:ext cx="4909769" cy="342395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93748" y="15000"/>
                  </a:quadBezTo>
                  <a:lnTo>
                    <a:pt x="92569" y="0"/>
                  </a:lnTo>
                  <a:lnTo>
                    <a:pt x="120000" y="18786"/>
                  </a:lnTo>
                  <a:lnTo>
                    <a:pt x="96465" y="49572"/>
                  </a:lnTo>
                  <a:lnTo>
                    <a:pt x="95286" y="34572"/>
                  </a:lnTo>
                  <a:quadBezTo>
                    <a:pt x="30000" y="44572"/>
                    <a:pt x="0" y="120000"/>
                  </a:quadBezTo>
                  <a:close/>
                </a:path>
              </a:pathLst>
            </a:custGeom>
            <a:blipFill rotWithShape="1">
              <a:blip r:embed="rId5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2247187" y="1681449"/>
              <a:ext cx="123987" cy="123987"/>
            </a:xfrm>
            <a:prstGeom prst="ellipse">
              <a:avLst/>
            </a:prstGeom>
            <a:blipFill rotWithShape="1">
              <a:blip r:embed="rId6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3096157" y="2366221"/>
              <a:ext cx="123987" cy="123987"/>
            </a:xfrm>
            <a:prstGeom prst="ellipse">
              <a:avLst/>
            </a:prstGeom>
            <a:blipFill rotWithShape="1">
              <a:blip r:embed="rId6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3732415" y="3167018"/>
              <a:ext cx="123987" cy="123987"/>
            </a:xfrm>
            <a:prstGeom prst="ellipse">
              <a:avLst/>
            </a:prstGeom>
            <a:blipFill rotWithShape="1">
              <a:blip r:embed="rId6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78835" y="102604"/>
              <a:ext cx="2314803" cy="90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 txBox="1"/>
            <p:nvPr/>
          </p:nvSpPr>
          <p:spPr>
            <a:xfrm>
              <a:off x="78835" y="102604"/>
              <a:ext cx="2314803" cy="90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25" tIns="40625" rIns="40625" bIns="40625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Garamond"/>
                <a:buNone/>
              </a:pPr>
              <a:r>
                <a:rPr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Develop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1045256" y="1313159"/>
              <a:ext cx="3378362" cy="90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 txBox="1"/>
            <p:nvPr/>
          </p:nvSpPr>
          <p:spPr>
            <a:xfrm>
              <a:off x="1045256" y="1313159"/>
              <a:ext cx="3378362" cy="90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25" tIns="40625" rIns="40625" bIns="40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Garamond"/>
                <a:buNone/>
              </a:pPr>
              <a:r>
                <a:rPr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Test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3250706" y="1738437"/>
              <a:ext cx="3005520" cy="90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 txBox="1"/>
            <p:nvPr/>
          </p:nvSpPr>
          <p:spPr>
            <a:xfrm>
              <a:off x="3250706" y="1738437"/>
              <a:ext cx="3005520" cy="90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25" tIns="40625" rIns="40625" bIns="40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Garamond"/>
                <a:buNone/>
              </a:pPr>
              <a:r>
                <a:rPr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Gather feedback 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1990165" y="2822098"/>
              <a:ext cx="2064554" cy="90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 txBox="1"/>
            <p:nvPr/>
          </p:nvSpPr>
          <p:spPr>
            <a:xfrm>
              <a:off x="1990165" y="2822098"/>
              <a:ext cx="2064554" cy="90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25" tIns="40625" rIns="40625" bIns="40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Garamond"/>
                <a:buNone/>
              </a:pPr>
              <a:r>
                <a:rPr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Analyze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3206949" y="4880087"/>
              <a:ext cx="3128113" cy="90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 txBox="1"/>
            <p:nvPr/>
          </p:nvSpPr>
          <p:spPr>
            <a:xfrm>
              <a:off x="3206949" y="4880087"/>
              <a:ext cx="3128113" cy="909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625" tIns="40625" rIns="40625" bIns="406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Garamond"/>
                <a:buNone/>
              </a:pPr>
              <a:r>
                <a:rPr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Improve.</a:t>
              </a:r>
              <a:endParaRPr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665" name="Google Shape;665;p30"/>
          <p:cNvSpPr txBox="1"/>
          <p:nvPr/>
        </p:nvSpPr>
        <p:spPr>
          <a:xfrm>
            <a:off x="4935936" y="3988809"/>
            <a:ext cx="2573400" cy="28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 iterative development approach allows for continuous product improvement based on real user feedback.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6" name="Google Shape;666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3635" y="5162586"/>
            <a:ext cx="1720760" cy="6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0"/>
          <p:cNvSpPr txBox="1"/>
          <p:nvPr/>
        </p:nvSpPr>
        <p:spPr>
          <a:xfrm>
            <a:off x="11116800" y="6248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673" name="Google Shape;673;p31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74" name="Google Shape;674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31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676" name="Google Shape;676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8" name="Google Shape;678;p31"/>
          <p:cNvSpPr txBox="1">
            <a:spLocks noGrp="1"/>
          </p:cNvSpPr>
          <p:nvPr>
            <p:ph type="title"/>
          </p:nvPr>
        </p:nvSpPr>
        <p:spPr>
          <a:xfrm>
            <a:off x="7299472" y="1018626"/>
            <a:ext cx="3901161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4100"/>
              <a:buFont typeface="Garamond"/>
              <a:buNone/>
            </a:pPr>
            <a:r>
              <a:rPr lang="en-US" sz="4100" b="1">
                <a:solidFill>
                  <a:srgbClr val="792D26"/>
                </a:solidFill>
              </a:rPr>
              <a:t>Talking to users</a:t>
            </a: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lt1"/>
          </a:solidFill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680" name="Google Shape;680;p31" descr="People talking to each other"/>
          <p:cNvPicPr preferRelativeResize="0"/>
          <p:nvPr/>
        </p:nvPicPr>
        <p:blipFill rotWithShape="1">
          <a:blip r:embed="rId6">
            <a:alphaModFix/>
          </a:blip>
          <a:srcRect l="5694" r="2990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Google Shape;681;p31"/>
          <p:cNvCxnSpPr/>
          <p:nvPr/>
        </p:nvCxnSpPr>
        <p:spPr>
          <a:xfrm>
            <a:off x="7520089" y="2400639"/>
            <a:ext cx="337650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82" name="Google Shape;682;p31"/>
          <p:cNvGrpSpPr/>
          <p:nvPr/>
        </p:nvGrpSpPr>
        <p:grpSpPr>
          <a:xfrm>
            <a:off x="7906880" y="2593545"/>
            <a:ext cx="2602923" cy="3383801"/>
            <a:chOff x="876147" y="793"/>
            <a:chExt cx="2602923" cy="3383801"/>
          </a:xfrm>
        </p:grpSpPr>
        <p:sp>
          <p:nvSpPr>
            <p:cNvPr id="683" name="Google Shape;683;p31"/>
            <p:cNvSpPr/>
            <p:nvPr/>
          </p:nvSpPr>
          <p:spPr>
            <a:xfrm>
              <a:off x="876147" y="793"/>
              <a:ext cx="2602923" cy="1561754"/>
            </a:xfrm>
            <a:prstGeom prst="rect">
              <a:avLst/>
            </a:prstGeom>
            <a:blipFill rotWithShape="1">
              <a:blip r:embed="rId7">
                <a:alphaModFix/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 txBox="1"/>
            <p:nvPr/>
          </p:nvSpPr>
          <p:spPr>
            <a:xfrm>
              <a:off x="876147" y="793"/>
              <a:ext cx="2602923" cy="15617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Garamond"/>
                <a:buNone/>
              </a:pPr>
              <a:r>
                <a:rPr lang="en-US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Engage with users regularly to understand their experiences and gather insights.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876147" y="1822840"/>
              <a:ext cx="2602923" cy="1561754"/>
            </a:xfrm>
            <a:prstGeom prst="rect">
              <a:avLst/>
            </a:prstGeom>
            <a:blipFill rotWithShape="1">
              <a:blip r:embed="rId7">
                <a:alphaModFix/>
              </a:blip>
              <a:tile tx="0" ty="0" sx="100000" sy="100000" flip="none" algn="tl"/>
            </a:blipFill>
            <a:ln>
              <a:noFill/>
            </a:ln>
            <a:effectLst>
              <a:outerShdw blurRad="38100" dist="254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 txBox="1"/>
            <p:nvPr/>
          </p:nvSpPr>
          <p:spPr>
            <a:xfrm>
              <a:off x="876147" y="1822840"/>
              <a:ext cx="2602923" cy="15617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Garamond"/>
                <a:buNone/>
              </a:pPr>
              <a:r>
                <a:rPr lang="en-US" sz="19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 both qualitative and quantitative methods for comprehensive feedback.</a:t>
              </a:r>
              <a:endParaRPr sz="13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687" name="Google Shape;687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2943" y="5579574"/>
            <a:ext cx="1720760" cy="6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31"/>
          <p:cNvSpPr txBox="1"/>
          <p:nvPr/>
        </p:nvSpPr>
        <p:spPr>
          <a:xfrm>
            <a:off x="10628675" y="59106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32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94" name="Google Shape;694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32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696" name="Google Shape;696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8" name="Google Shape;698;p32"/>
          <p:cNvSpPr txBox="1">
            <a:spLocks noGrp="1"/>
          </p:cNvSpPr>
          <p:nvPr>
            <p:ph type="title"/>
          </p:nvPr>
        </p:nvSpPr>
        <p:spPr>
          <a:xfrm>
            <a:off x="1295402" y="1196503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4800"/>
              <a:buFont typeface="Garamond"/>
              <a:buNone/>
            </a:pPr>
            <a:r>
              <a:rPr lang="en-US" sz="4800" b="1">
                <a:solidFill>
                  <a:srgbClr val="792D26"/>
                </a:solidFill>
              </a:rPr>
              <a:t>Growth Strategies</a:t>
            </a:r>
            <a:endParaRPr/>
          </a:p>
        </p:txBody>
      </p:sp>
      <p:grpSp>
        <p:nvGrpSpPr>
          <p:cNvPr id="699" name="Google Shape;699;p32"/>
          <p:cNvGrpSpPr/>
          <p:nvPr/>
        </p:nvGrpSpPr>
        <p:grpSpPr>
          <a:xfrm>
            <a:off x="1598624" y="2724082"/>
            <a:ext cx="8994750" cy="2937414"/>
            <a:chOff x="303223" y="48260"/>
            <a:chExt cx="8994750" cy="2937414"/>
          </a:xfrm>
        </p:grpSpPr>
        <p:sp>
          <p:nvSpPr>
            <p:cNvPr id="700" name="Google Shape;700;p32"/>
            <p:cNvSpPr/>
            <p:nvPr/>
          </p:nvSpPr>
          <p:spPr>
            <a:xfrm>
              <a:off x="303223" y="48260"/>
              <a:ext cx="1190794" cy="1190794"/>
            </a:xfrm>
            <a:prstGeom prst="ellipse">
              <a:avLst/>
            </a:prstGeom>
            <a:solidFill>
              <a:srgbClr val="DF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553290" y="298327"/>
              <a:ext cx="690660" cy="690660"/>
            </a:xfrm>
            <a:prstGeom prst="rect">
              <a:avLst/>
            </a:prstGeom>
            <a:blipFill rotWithShape="1">
              <a:blip r:embed="rId6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1749188" y="48260"/>
              <a:ext cx="2806872" cy="1190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2"/>
            <p:cNvSpPr txBox="1"/>
            <p:nvPr/>
          </p:nvSpPr>
          <p:spPr>
            <a:xfrm>
              <a:off x="1749188" y="48260"/>
              <a:ext cx="2806872" cy="1190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Focus on organic growth through user referrals and word of mouth.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5045136" y="48260"/>
              <a:ext cx="1190794" cy="1190794"/>
            </a:xfrm>
            <a:prstGeom prst="ellipse">
              <a:avLst/>
            </a:prstGeom>
            <a:solidFill>
              <a:srgbClr val="DF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5295203" y="298327"/>
              <a:ext cx="690660" cy="690660"/>
            </a:xfrm>
            <a:prstGeom prst="rect">
              <a:avLst/>
            </a:prstGeom>
            <a:blipFill rotWithShape="1">
              <a:blip r:embed="rId7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6491101" y="48260"/>
              <a:ext cx="2806872" cy="1190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 txBox="1"/>
            <p:nvPr/>
          </p:nvSpPr>
          <p:spPr>
            <a:xfrm>
              <a:off x="6491101" y="48260"/>
              <a:ext cx="2806872" cy="1190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Create a product that users love so much they naturally recommend it to others.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303223" y="1746619"/>
              <a:ext cx="1190794" cy="1190794"/>
            </a:xfrm>
            <a:prstGeom prst="ellipse">
              <a:avLst/>
            </a:prstGeom>
            <a:solidFill>
              <a:srgbClr val="DF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553290" y="1996686"/>
              <a:ext cx="690660" cy="690660"/>
            </a:xfrm>
            <a:prstGeom prst="rect">
              <a:avLst/>
            </a:prstGeom>
            <a:blipFill rotWithShape="1">
              <a:blip r:embed="rId8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1749188" y="1746619"/>
              <a:ext cx="2806872" cy="1190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2"/>
            <p:cNvSpPr txBox="1"/>
            <p:nvPr/>
          </p:nvSpPr>
          <p:spPr>
            <a:xfrm>
              <a:off x="1749188" y="1746619"/>
              <a:ext cx="2806872" cy="1190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Invest in scalable growth channels like SEO, content marketing, and social media advertising.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5045136" y="1746619"/>
              <a:ext cx="1190794" cy="1190794"/>
            </a:xfrm>
            <a:prstGeom prst="ellipse">
              <a:avLst/>
            </a:prstGeom>
            <a:solidFill>
              <a:srgbClr val="DF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5295203" y="1996686"/>
              <a:ext cx="690660" cy="690660"/>
            </a:xfrm>
            <a:prstGeom prst="rect">
              <a:avLst/>
            </a:prstGeom>
            <a:blipFill rotWithShape="1">
              <a:blip r:embed="rId9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6478750" y="1794880"/>
              <a:ext cx="2806872" cy="1190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 txBox="1"/>
            <p:nvPr/>
          </p:nvSpPr>
          <p:spPr>
            <a:xfrm>
              <a:off x="6478750" y="1794880"/>
              <a:ext cx="2806872" cy="1190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Garamond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Monitor the effectiveness of each channel and optimize for better performance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16" name="Google Shape;716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598433" y="773918"/>
            <a:ext cx="1720760" cy="6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2"/>
          <p:cNvSpPr txBox="1"/>
          <p:nvPr/>
        </p:nvSpPr>
        <p:spPr>
          <a:xfrm>
            <a:off x="5515675" y="58207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23" name="Google Shape;723;p33"/>
          <p:cNvSpPr/>
          <p:nvPr/>
        </p:nvSpPr>
        <p:spPr>
          <a:xfrm>
            <a:off x="485385" y="487353"/>
            <a:ext cx="11218182" cy="5883295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24" name="Google Shape;724;p33"/>
          <p:cNvSpPr/>
          <p:nvPr/>
        </p:nvSpPr>
        <p:spPr>
          <a:xfrm>
            <a:off x="608076" y="609600"/>
            <a:ext cx="10972800" cy="5638800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25" name="Google Shape;725;p33"/>
          <p:cNvSpPr txBox="1">
            <a:spLocks noGrp="1"/>
          </p:cNvSpPr>
          <p:nvPr>
            <p:ph type="title"/>
          </p:nvPr>
        </p:nvSpPr>
        <p:spPr>
          <a:xfrm>
            <a:off x="7535825" y="982132"/>
            <a:ext cx="3745894" cy="4625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4400"/>
              <a:buFont typeface="Garamond"/>
              <a:buNone/>
            </a:pPr>
            <a:r>
              <a:rPr lang="en-US" b="1">
                <a:solidFill>
                  <a:srgbClr val="792D26"/>
                </a:solidFill>
              </a:rPr>
              <a:t>Metrics and KPIs</a:t>
            </a:r>
            <a:endParaRPr/>
          </a:p>
        </p:txBody>
      </p:sp>
      <p:sp>
        <p:nvSpPr>
          <p:cNvPr id="726" name="Google Shape;726;p33"/>
          <p:cNvSpPr/>
          <p:nvPr/>
        </p:nvSpPr>
        <p:spPr>
          <a:xfrm>
            <a:off x="1092643" y="1092200"/>
            <a:ext cx="5942687" cy="4515104"/>
          </a:xfrm>
          <a:prstGeom prst="rect">
            <a:avLst/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727" name="Google Shape;727;p33"/>
          <p:cNvGrpSpPr/>
          <p:nvPr/>
        </p:nvGrpSpPr>
        <p:grpSpPr>
          <a:xfrm>
            <a:off x="1391056" y="1434194"/>
            <a:ext cx="5272392" cy="3872879"/>
            <a:chOff x="0" y="43139"/>
            <a:chExt cx="5272392" cy="3872879"/>
          </a:xfrm>
        </p:grpSpPr>
        <p:sp>
          <p:nvSpPr>
            <p:cNvPr id="728" name="Google Shape;728;p33"/>
            <p:cNvSpPr/>
            <p:nvPr/>
          </p:nvSpPr>
          <p:spPr>
            <a:xfrm>
              <a:off x="0" y="367859"/>
              <a:ext cx="5272392" cy="5543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5875" cap="flat" cmpd="sng">
              <a:solidFill>
                <a:srgbClr val="A239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263619" y="43139"/>
              <a:ext cx="3690674" cy="649440"/>
            </a:xfrm>
            <a:prstGeom prst="roundRect">
              <a:avLst>
                <a:gd name="adj" fmla="val 16667"/>
              </a:avLst>
            </a:prstGeom>
            <a:solidFill>
              <a:srgbClr val="A2393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0" name="Google Shape;730;p33"/>
            <p:cNvSpPr txBox="1"/>
            <p:nvPr/>
          </p:nvSpPr>
          <p:spPr>
            <a:xfrm>
              <a:off x="295322" y="74842"/>
              <a:ext cx="3627268" cy="586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475" tIns="0" rIns="1394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n-US" sz="2200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ACQUISITION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0" y="1365779"/>
              <a:ext cx="5272392" cy="5543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5875" cap="flat" cmpd="sng">
              <a:solidFill>
                <a:srgbClr val="A239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263619" y="1041059"/>
              <a:ext cx="3690674" cy="649440"/>
            </a:xfrm>
            <a:prstGeom prst="roundRect">
              <a:avLst>
                <a:gd name="adj" fmla="val 16667"/>
              </a:avLst>
            </a:prstGeom>
            <a:solidFill>
              <a:srgbClr val="A2393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3" name="Google Shape;733;p33"/>
            <p:cNvSpPr txBox="1"/>
            <p:nvPr/>
          </p:nvSpPr>
          <p:spPr>
            <a:xfrm>
              <a:off x="295322" y="1072762"/>
              <a:ext cx="3627268" cy="586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475" tIns="0" rIns="1394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n-US" sz="2200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RETENTION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0" y="2363699"/>
              <a:ext cx="5272392" cy="5543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5875" cap="flat" cmpd="sng">
              <a:solidFill>
                <a:srgbClr val="A239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63619" y="2038978"/>
              <a:ext cx="3690674" cy="649440"/>
            </a:xfrm>
            <a:prstGeom prst="roundRect">
              <a:avLst>
                <a:gd name="adj" fmla="val 16667"/>
              </a:avLst>
            </a:prstGeom>
            <a:solidFill>
              <a:srgbClr val="A2393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6" name="Google Shape;736;p33"/>
            <p:cNvSpPr txBox="1"/>
            <p:nvPr/>
          </p:nvSpPr>
          <p:spPr>
            <a:xfrm>
              <a:off x="295322" y="2070681"/>
              <a:ext cx="3627268" cy="586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475" tIns="0" rIns="1394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n-US" sz="2200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ENGAGEMENT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0" y="3361619"/>
              <a:ext cx="5272392" cy="554399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5875" cap="flat" cmpd="sng">
              <a:solidFill>
                <a:srgbClr val="A239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263619" y="3036898"/>
              <a:ext cx="3690674" cy="649440"/>
            </a:xfrm>
            <a:prstGeom prst="roundRect">
              <a:avLst>
                <a:gd name="adj" fmla="val 16667"/>
              </a:avLst>
            </a:prstGeom>
            <a:solidFill>
              <a:srgbClr val="A2393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9" name="Google Shape;739;p33"/>
            <p:cNvSpPr txBox="1"/>
            <p:nvPr/>
          </p:nvSpPr>
          <p:spPr>
            <a:xfrm>
              <a:off x="295322" y="3068601"/>
              <a:ext cx="3627268" cy="586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475" tIns="0" rIns="1394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Garamond"/>
                <a:buNone/>
              </a:pPr>
              <a:r>
                <a:rPr lang="en-US" sz="2200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CONVERSION RATE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40" name="Google Shape;74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13448" y="757340"/>
            <a:ext cx="1720760" cy="6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3"/>
          <p:cNvSpPr txBox="1"/>
          <p:nvPr/>
        </p:nvSpPr>
        <p:spPr>
          <a:xfrm>
            <a:off x="3331375" y="5771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747" name="Google Shape;747;p34" descr="People attending a meeting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34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Font typeface="Garamond"/>
              <a:buNone/>
            </a:pPr>
            <a:r>
              <a:rPr lang="en-US" sz="54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Fundraising Tips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49" name="Google Shape;749;p34"/>
          <p:cNvCxnSpPr/>
          <p:nvPr/>
        </p:nvCxnSpPr>
        <p:spPr>
          <a:xfrm>
            <a:off x="1524000" y="2421466"/>
            <a:ext cx="9144000" cy="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0" name="Google Shape;750;p34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410336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285750" lvl="0" indent="-262747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sz="4200" b="1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 great product:</a:t>
            </a:r>
            <a:r>
              <a:rPr lang="en-US" sz="4200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focus on creating a compelling product first; a strong product can attract investors naturally.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62747" algn="just" rtl="0">
              <a:lnSpc>
                <a:spcPct val="120000"/>
              </a:lnSpc>
              <a:spcBef>
                <a:spcPts val="999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Times New Roman"/>
              <a:buChar char="•"/>
            </a:pPr>
            <a:r>
              <a:rPr lang="en-US" sz="4200" b="1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 vision and growth potential: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3588" lvl="0" indent="-261160" algn="just" rtl="0">
              <a:lnSpc>
                <a:spcPct val="120000"/>
              </a:lnSpc>
              <a:spcBef>
                <a:spcPts val="999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Times New Roman"/>
              <a:buChar char="⮚"/>
            </a:pPr>
            <a:r>
              <a:rPr lang="en-US" sz="4200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clear about your vision and the potential for growth when pitching to investors.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3588" lvl="0" indent="-261160" algn="just" rtl="0">
              <a:lnSpc>
                <a:spcPct val="120000"/>
              </a:lnSpc>
              <a:spcBef>
                <a:spcPts val="999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Times New Roman"/>
              <a:buChar char="⮚"/>
            </a:pPr>
            <a:r>
              <a:rPr lang="en-US" sz="4200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 how your product solves a significant problem and the size of the market opportunity.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62747" algn="just" rtl="0">
              <a:lnSpc>
                <a:spcPct val="120000"/>
              </a:lnSpc>
              <a:spcBef>
                <a:spcPts val="999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Times New Roman"/>
              <a:buChar char="•"/>
            </a:pPr>
            <a:r>
              <a:rPr lang="en-US" sz="4200" b="1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Preparation and pitching: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259572" algn="just" rtl="0">
              <a:lnSpc>
                <a:spcPct val="120000"/>
              </a:lnSpc>
              <a:spcBef>
                <a:spcPts val="999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Times New Roman"/>
              <a:buChar char="⮚"/>
            </a:pPr>
            <a:r>
              <a:rPr lang="en-US" sz="4200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a solid pitch deck that covers key aspects such as the problem, solution, market size, business model, traction, and team.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259572" algn="just" rtl="0">
              <a:lnSpc>
                <a:spcPct val="120000"/>
              </a:lnSpc>
              <a:spcBef>
                <a:spcPts val="999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Times New Roman"/>
              <a:buChar char="⮚"/>
            </a:pPr>
            <a:r>
              <a:rPr lang="en-US" sz="4200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Practice your pitch to ensure clarity and confidence.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SzPct val="115000"/>
              <a:buNone/>
            </a:pP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19881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SzPct val="115000"/>
              <a:buNone/>
            </a:pP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1" name="Google Shape;75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8191" y="186806"/>
            <a:ext cx="1720760" cy="6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34"/>
          <p:cNvSpPr txBox="1"/>
          <p:nvPr/>
        </p:nvSpPr>
        <p:spPr>
          <a:xfrm>
            <a:off x="9896500" y="62234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758" name="Google Shape;758;p35" descr="Arrows in a dartboard"/>
          <p:cNvPicPr preferRelativeResize="0"/>
          <p:nvPr/>
        </p:nvPicPr>
        <p:blipFill rotWithShape="1">
          <a:blip r:embed="rId3">
            <a:alphaModFix amt="3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r>
              <a:rPr lang="en-US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mistakes to avoid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60" name="Google Shape;760;p35"/>
          <p:cNvCxnSpPr/>
          <p:nvPr/>
        </p:nvCxnSpPr>
        <p:spPr>
          <a:xfrm>
            <a:off x="1524000" y="2421466"/>
            <a:ext cx="9144000" cy="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35"/>
          <p:cNvSpPr txBox="1">
            <a:spLocks noGrp="1"/>
          </p:cNvSpPr>
          <p:nvPr>
            <p:ph type="body" idx="1"/>
          </p:nvPr>
        </p:nvSpPr>
        <p:spPr>
          <a:xfrm>
            <a:off x="1295402" y="2777066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40"/>
              <a:buFont typeface="Times New Roman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without validating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1320"/>
              </a:spcBef>
              <a:spcAft>
                <a:spcPts val="0"/>
              </a:spcAft>
              <a:buClr>
                <a:schemeClr val="lt1"/>
              </a:buClr>
              <a:buSzPts val="4140"/>
              <a:buFont typeface="Times New Roman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Ignoring user feedback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1320"/>
              </a:spcBef>
              <a:spcAft>
                <a:spcPts val="0"/>
              </a:spcAft>
              <a:buClr>
                <a:schemeClr val="lt1"/>
              </a:buClr>
              <a:buSzPts val="4140"/>
              <a:buFont typeface="Times New Roman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Overcomplicating the product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1320"/>
              </a:spcBef>
              <a:spcAft>
                <a:spcPts val="0"/>
              </a:spcAft>
              <a:buClr>
                <a:schemeClr val="lt1"/>
              </a:buClr>
              <a:buSzPts val="4140"/>
              <a:buFont typeface="Times New Roman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focus on growth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2" name="Google Shape;76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36218" y="5761142"/>
            <a:ext cx="1720760" cy="6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35"/>
          <p:cNvSpPr txBox="1"/>
          <p:nvPr/>
        </p:nvSpPr>
        <p:spPr>
          <a:xfrm>
            <a:off x="4698100" y="60960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(Altman, 2024)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3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69" name="Google Shape;769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0" name="Google Shape;770;p36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771" name="Google Shape;771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3" name="Google Shape;773;p36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4" name="Google Shape;774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>
            <a:off x="1295402" y="4876337"/>
            <a:ext cx="9601196" cy="126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aramond"/>
              <a:buNone/>
            </a:pPr>
            <a:r>
              <a:rPr lang="en-US" sz="4800" b="1">
                <a:solidFill>
                  <a:schemeClr val="lt1"/>
                </a:solidFill>
              </a:rPr>
              <a:t>KEY TAKEAWAYS</a:t>
            </a: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486138" y="496089"/>
            <a:ext cx="11218182" cy="4075912"/>
          </a:xfrm>
          <a:prstGeom prst="rect">
            <a:avLst/>
          </a:prstGeom>
          <a:blipFill rotWithShape="1">
            <a:blip r:embed="rId6">
              <a:alphaModFix/>
            </a:blip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77" name="Google Shape;777;p36"/>
          <p:cNvSpPr/>
          <p:nvPr/>
        </p:nvSpPr>
        <p:spPr>
          <a:xfrm>
            <a:off x="649977" y="659525"/>
            <a:ext cx="10890504" cy="3749040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8" name="Google Shape;778;p36"/>
          <p:cNvSpPr/>
          <p:nvPr/>
        </p:nvSpPr>
        <p:spPr>
          <a:xfrm>
            <a:off x="1247642" y="875158"/>
            <a:ext cx="4065458" cy="329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Focusing on solving a significant problem.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only essential features.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Gathering feedback and improve continuously.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 clear, measurable goals.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Solving real problems and prioritize ease of use.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9" name="Google Shape;779;p36"/>
          <p:cNvSpPr/>
          <p:nvPr/>
        </p:nvSpPr>
        <p:spPr>
          <a:xfrm>
            <a:off x="6437870" y="897700"/>
            <a:ext cx="4607850" cy="3393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Times New Roman"/>
              <a:buChar char="•"/>
            </a:pPr>
            <a:r>
              <a:rPr lang="en-US" sz="203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Regularly gather feedback.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Times New Roman"/>
              <a:buChar char="•"/>
            </a:pPr>
            <a:r>
              <a:rPr lang="en-US" sz="203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a passionate and skilled team.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Times New Roman"/>
              <a:buChar char="•"/>
            </a:pPr>
            <a:r>
              <a:rPr lang="en-US" sz="203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Focusing on organic growth and scalable channels.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Times New Roman"/>
              <a:buChar char="•"/>
            </a:pPr>
            <a:r>
              <a:rPr lang="en-US" sz="203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user acquisition, retention, and engagement.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Times New Roman"/>
              <a:buChar char="•"/>
            </a:pPr>
            <a:r>
              <a:rPr lang="en-US" sz="203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a great product and articulate a clear vision.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Garamond"/>
              <a:buNone/>
            </a:pPr>
            <a:endParaRPr sz="166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0" name="Google Shape;780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36218" y="5761142"/>
            <a:ext cx="1720760" cy="66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7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37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86" name="Google Shape;786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p37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788" name="Google Shape;788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9" name="Google Shape;789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90" name="Google Shape;790;p37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91" name="Google Shape;791;p37" descr="Magnifying glass and question mar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37"/>
          <p:cNvSpPr/>
          <p:nvPr/>
        </p:nvSpPr>
        <p:spPr>
          <a:xfrm>
            <a:off x="2202616" y="1411015"/>
            <a:ext cx="7808159" cy="4103960"/>
          </a:xfrm>
          <a:prstGeom prst="rect">
            <a:avLst/>
          </a:prstGeom>
          <a:blipFill rotWithShape="1">
            <a:blip r:embed="rId7">
              <a:alphaModFix amt="83000"/>
            </a:blip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793" name="Google Shape;793;p37"/>
          <p:cNvSpPr/>
          <p:nvPr/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794" name="Google Shape;794;p37"/>
          <p:cNvGrpSpPr/>
          <p:nvPr/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795" name="Google Shape;795;p37"/>
            <p:cNvSpPr/>
            <p:nvPr/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796" name="Google Shape;796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p37"/>
            <p:cNvSpPr/>
            <p:nvPr/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dk2">
                <a:alpha val="5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798" name="Google Shape;798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9" name="Google Shape;799;p37"/>
          <p:cNvSpPr txBox="1">
            <a:spLocks noGrp="1"/>
          </p:cNvSpPr>
          <p:nvPr>
            <p:ph type="title"/>
          </p:nvPr>
        </p:nvSpPr>
        <p:spPr>
          <a:xfrm>
            <a:off x="2605814" y="1912574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600"/>
              <a:buFont typeface="Garamond"/>
              <a:buNone/>
            </a:pPr>
            <a:r>
              <a:rPr lang="en-US" sz="9600" b="1"/>
              <a:t>Q&amp;A</a:t>
            </a:r>
            <a:endParaRPr sz="9600" b="1"/>
          </a:p>
        </p:txBody>
      </p:sp>
      <p:cxnSp>
        <p:nvCxnSpPr>
          <p:cNvPr id="800" name="Google Shape;800;p37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1" name="Google Shape;801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04390" y="3818595"/>
            <a:ext cx="2604609" cy="101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07" name="Google Shape;807;p38"/>
          <p:cNvSpPr/>
          <p:nvPr/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08" name="Google Shape;808;p38"/>
          <p:cNvSpPr txBox="1"/>
          <p:nvPr/>
        </p:nvSpPr>
        <p:spPr>
          <a:xfrm>
            <a:off x="780251" y="3044279"/>
            <a:ext cx="28795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4400" b="1">
              <a:solidFill>
                <a:srgbClr val="792D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9" name="Google Shape;809;p38"/>
          <p:cNvSpPr txBox="1"/>
          <p:nvPr/>
        </p:nvSpPr>
        <p:spPr>
          <a:xfrm>
            <a:off x="4327351" y="918376"/>
            <a:ext cx="7084500" cy="57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397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200"/>
              <a:buFont typeface="Times New Roman"/>
              <a:buAutoNum type="arabicPeriod"/>
            </a:pPr>
            <a:r>
              <a:rPr lang="en-US" sz="2200" i="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sz="2200" i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Combinator. (n.d.). How to plan an MVP. Retrieved from </a:t>
            </a:r>
            <a:r>
              <a:rPr lang="en-US" sz="2200" i="0" u="sng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YC</a:t>
            </a:r>
            <a:endParaRPr sz="2200" i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397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n-US" sz="2200" i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Altman, S. (n.d.). Lecture 7: How to Build Products Users Love. Startup Class. Retrieved from </a:t>
            </a:r>
            <a:r>
              <a:rPr lang="en-US" sz="2200" i="0" u="sng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Lecture 7</a:t>
            </a:r>
            <a:endParaRPr sz="2200" i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397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n-US" sz="2200" i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Altman, S. (n.d.). Lecture 4: Building Product, Talking to Users, and Growing. Startup Class. Retrieved from </a:t>
            </a:r>
            <a:r>
              <a:rPr lang="en-US" sz="2200" i="0" u="sng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Lecture 4</a:t>
            </a:r>
            <a:endParaRPr sz="2200" i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397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n-US" sz="2200" i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Product School. (n.d.). How to Build an MVP: A Guide for Product Managers. Retrieved from </a:t>
            </a:r>
            <a:r>
              <a:rPr lang="en-US" sz="2200" i="0" u="sng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School</a:t>
            </a:r>
            <a:endParaRPr sz="2200" i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397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n-US" sz="2200" i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Spdload. (2024). How to Plan and Launch an MVP: Ultimate Guide for 2024. Retrieved from </a:t>
            </a:r>
            <a:r>
              <a:rPr lang="en-US" sz="2200" i="0" u="sng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Spdload</a:t>
            </a:r>
            <a:endParaRPr sz="2200" i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397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AutoNum type="arabicPeriod"/>
            </a:pPr>
            <a:r>
              <a:rPr lang="en-US" sz="2200" i="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Rootquotient. (n.d.). A Step-by-Step Guide for Successful MVP Planning. Retrieved from </a:t>
            </a:r>
            <a:r>
              <a:rPr lang="en-US" sz="2200" i="0" u="sng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Rootquotient</a:t>
            </a:r>
            <a:endParaRPr sz="2200" i="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78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0" name="Google Shape;810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0251" y="687069"/>
            <a:ext cx="1720760" cy="66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39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816" name="Google Shape;816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7" name="Google Shape;817;p39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818" name="Google Shape;818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20" name="Google Shape;820;p39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1" name="Google Shape;821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822" name="Google Shape;822;p39"/>
          <p:cNvSpPr/>
          <p:nvPr/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aramond"/>
              <a:buNone/>
            </a:pPr>
            <a:endParaRPr sz="18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823" name="Google Shape;823;p39" descr="Businessmen shaking hands"/>
          <p:cNvPicPr preferRelativeResize="0"/>
          <p:nvPr/>
        </p:nvPicPr>
        <p:blipFill rotWithShape="1">
          <a:blip r:embed="rId6">
            <a:alphaModFix amt="50000"/>
          </a:blip>
          <a:srcRect t="11430" r="1" b="10067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Google Shape;824;p39"/>
          <p:cNvCxnSpPr/>
          <p:nvPr/>
        </p:nvCxnSpPr>
        <p:spPr>
          <a:xfrm>
            <a:off x="2621280" y="3594428"/>
            <a:ext cx="6949440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5" name="Google Shape;825;p39"/>
          <p:cNvSpPr/>
          <p:nvPr/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826" name="Google Shape;826;p39"/>
          <p:cNvGrpSpPr/>
          <p:nvPr/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>
          <p:nvSpPr>
            <p:cNvPr id="827" name="Google Shape;827;p39"/>
            <p:cNvSpPr/>
            <p:nvPr/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828" name="Google Shape;828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39"/>
            <p:cNvSpPr/>
            <p:nvPr/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aramond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830" name="Google Shape;830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1" name="Google Shape;831;p39"/>
          <p:cNvSpPr txBox="1"/>
          <p:nvPr/>
        </p:nvSpPr>
        <p:spPr>
          <a:xfrm>
            <a:off x="1983846" y="1126132"/>
            <a:ext cx="8229600" cy="234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2" name="Google Shape;832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92107" y="4098154"/>
            <a:ext cx="2604609" cy="101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4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21" name="Google Shape;221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4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23" name="Google Shape;223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5" name="Google Shape;225;p4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5875" cap="flat" cmpd="sng">
            <a:solidFill>
              <a:srgbClr val="9E81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endParaRPr sz="1800" b="0" i="0" u="none" strike="noStrike" cap="non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27" name="Google Shape;22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"/>
          <p:cNvSpPr txBox="1">
            <a:spLocks noGrp="1"/>
          </p:cNvSpPr>
          <p:nvPr>
            <p:ph type="title"/>
          </p:nvPr>
        </p:nvSpPr>
        <p:spPr>
          <a:xfrm>
            <a:off x="2692398" y="3147609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7200"/>
              <a:buFont typeface="Garamond"/>
              <a:buNone/>
            </a:pPr>
            <a:r>
              <a:rPr lang="en-US" sz="7200">
                <a:solidFill>
                  <a:srgbClr val="792D26"/>
                </a:solidFill>
              </a:rPr>
              <a:t>How to plan </a:t>
            </a:r>
            <a:br>
              <a:rPr lang="en-US" sz="7200">
                <a:solidFill>
                  <a:srgbClr val="792D26"/>
                </a:solidFill>
              </a:rPr>
            </a:br>
            <a:r>
              <a:rPr lang="en-US" sz="7200">
                <a:solidFill>
                  <a:srgbClr val="792D26"/>
                </a:solidFill>
              </a:rPr>
              <a:t>an MVP</a:t>
            </a:r>
            <a:endParaRPr/>
          </a:p>
        </p:txBody>
      </p:sp>
      <p:cxnSp>
        <p:nvCxnSpPr>
          <p:cNvPr id="229" name="Google Shape;229;p4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0" name="Google Shape;230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79180" y="5907900"/>
            <a:ext cx="1792067" cy="69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36" name="Google Shape;236;p5" descr="Calculator, pen, compass, money and a paper with graphs printed on it"/>
          <p:cNvPicPr preferRelativeResize="0"/>
          <p:nvPr/>
        </p:nvPicPr>
        <p:blipFill rotWithShape="1">
          <a:blip r:embed="rId3">
            <a:alphaModFix/>
          </a:blip>
          <a:srcRect t="3403" b="34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6600"/>
              <a:buFont typeface="Garamond"/>
              <a:buNone/>
            </a:pPr>
            <a:r>
              <a:rPr lang="en-US" sz="6600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MVP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8" name="Google Shape;238;p5"/>
          <p:cNvCxnSpPr/>
          <p:nvPr/>
        </p:nvCxnSpPr>
        <p:spPr>
          <a:xfrm>
            <a:off x="1524000" y="2421466"/>
            <a:ext cx="9144000" cy="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5"/>
          <p:cNvSpPr txBox="1">
            <a:spLocks noGrp="1"/>
          </p:cNvSpPr>
          <p:nvPr>
            <p:ph type="body" idx="1"/>
          </p:nvPr>
        </p:nvSpPr>
        <p:spPr>
          <a:xfrm>
            <a:off x="1295401" y="2556930"/>
            <a:ext cx="9601196" cy="4053933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lvl="0" indent="-25727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Times New Roman"/>
              <a:buChar char="•"/>
            </a:pPr>
            <a:r>
              <a:rPr lang="en-US" sz="2600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Minimum Viable Product (MVP) is a version of a new product with only essential features to solve a core problem and satisfy early adopters.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57270" algn="l" rtl="0">
              <a:lnSpc>
                <a:spcPct val="120000"/>
              </a:lnSpc>
              <a:spcBef>
                <a:spcPts val="1081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Times New Roman"/>
              <a:buChar char="•"/>
            </a:pPr>
            <a:r>
              <a:rPr lang="en-US" sz="2600">
                <a:solidFill>
                  <a:srgbClr val="792D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quickly test and validate a product idea with minimal resources.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57270" algn="l" rtl="0">
              <a:lnSpc>
                <a:spcPct val="120000"/>
              </a:lnSpc>
              <a:spcBef>
                <a:spcPts val="1081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Times New Roman"/>
              <a:buChar char="•"/>
            </a:pPr>
            <a:r>
              <a:rPr lang="en-US" sz="2600" i="0">
                <a:solidFill>
                  <a:srgbClr val="792D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Key Concepts: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57270" algn="l" rtl="0">
              <a:lnSpc>
                <a:spcPct val="120000"/>
              </a:lnSpc>
              <a:spcBef>
                <a:spcPts val="1081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sz="2600" b="1" i="1">
                <a:solidFill>
                  <a:srgbClr val="792D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Lean Startup</a:t>
            </a:r>
            <a:r>
              <a:rPr lang="en-US" sz="2600" b="1" i="0">
                <a:solidFill>
                  <a:srgbClr val="792D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600" i="0">
                <a:solidFill>
                  <a:srgbClr val="792D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MVP is part of the lean startup methodology, focusing on learning and reducing wasted effort.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1" indent="-257270" algn="l" rtl="0">
              <a:lnSpc>
                <a:spcPct val="120000"/>
              </a:lnSpc>
              <a:spcBef>
                <a:spcPts val="1081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sz="2600" b="1" i="1">
                <a:solidFill>
                  <a:srgbClr val="792D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Iterative Development:</a:t>
            </a:r>
            <a:r>
              <a:rPr lang="en-US" sz="2600" i="0">
                <a:solidFill>
                  <a:srgbClr val="792D2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MVP is part of a continuous process of iteration and improvement based on user feedback.</a:t>
            </a:r>
            <a:b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70954" algn="l" rtl="0">
              <a:lnSpc>
                <a:spcPct val="90000"/>
              </a:lnSpc>
              <a:spcBef>
                <a:spcPts val="914"/>
              </a:spcBef>
              <a:spcAft>
                <a:spcPts val="0"/>
              </a:spcAft>
              <a:buSzPct val="115000"/>
              <a:buNone/>
            </a:pP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4164" y="149195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"/>
          <p:cNvSpPr txBox="1"/>
          <p:nvPr/>
        </p:nvSpPr>
        <p:spPr>
          <a:xfrm>
            <a:off x="9060025" y="6027125"/>
            <a:ext cx="297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A2393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000" i="1">
                <a:solidFill>
                  <a:srgbClr val="A23930"/>
                </a:solidFill>
                <a:highlight>
                  <a:schemeClr val="lt1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 Seibel</a:t>
            </a:r>
            <a:r>
              <a:rPr lang="en-US" sz="1000" i="1">
                <a:solidFill>
                  <a:srgbClr val="A2393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2023)</a:t>
            </a:r>
            <a:endParaRPr sz="1000" i="1">
              <a:solidFill>
                <a:srgbClr val="A2393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486138" y="496088"/>
            <a:ext cx="11218182" cy="5883295"/>
          </a:xfrm>
          <a:prstGeom prst="rect">
            <a:avLst/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6"/>
          <p:cNvSpPr txBox="1">
            <a:spLocks noGrp="1"/>
          </p:cNvSpPr>
          <p:nvPr>
            <p:ph type="title"/>
          </p:nvPr>
        </p:nvSpPr>
        <p:spPr>
          <a:xfrm>
            <a:off x="1295401" y="4564524"/>
            <a:ext cx="9601196" cy="128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6000"/>
              <a:buFont typeface="Garamond"/>
              <a:buNone/>
            </a:pPr>
            <a:r>
              <a:rPr lang="en-US" sz="6000">
                <a:solidFill>
                  <a:srgbClr val="792D26"/>
                </a:solidFill>
              </a:rPr>
              <a:t>Benefits of MVP</a:t>
            </a:r>
            <a:endParaRPr sz="6000">
              <a:solidFill>
                <a:srgbClr val="792D26"/>
              </a:solidFill>
            </a:endParaRPr>
          </a:p>
        </p:txBody>
      </p:sp>
      <p:cxnSp>
        <p:nvCxnSpPr>
          <p:cNvPr id="251" name="Google Shape;251;p6"/>
          <p:cNvCxnSpPr/>
          <p:nvPr/>
        </p:nvCxnSpPr>
        <p:spPr>
          <a:xfrm>
            <a:off x="2621280" y="4530873"/>
            <a:ext cx="6949440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2" name="Google Shape;252;p6"/>
          <p:cNvGrpSpPr/>
          <p:nvPr/>
        </p:nvGrpSpPr>
        <p:grpSpPr>
          <a:xfrm>
            <a:off x="1251479" y="1653493"/>
            <a:ext cx="9679329" cy="2016022"/>
            <a:chOff x="0" y="382739"/>
            <a:chExt cx="9679329" cy="2016022"/>
          </a:xfrm>
        </p:grpSpPr>
        <p:sp>
          <p:nvSpPr>
            <p:cNvPr id="253" name="Google Shape;253;p6"/>
            <p:cNvSpPr/>
            <p:nvPr/>
          </p:nvSpPr>
          <p:spPr>
            <a:xfrm>
              <a:off x="0" y="382739"/>
              <a:ext cx="2722311" cy="1728667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302479" y="670094"/>
              <a:ext cx="2722311" cy="1728667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A239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 txBox="1"/>
            <p:nvPr/>
          </p:nvSpPr>
          <p:spPr>
            <a:xfrm>
              <a:off x="353110" y="720725"/>
              <a:ext cx="2621049" cy="1627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92D26"/>
                </a:buClr>
                <a:buSzPts val="1900"/>
                <a:buFont typeface="Garamond"/>
                <a:buNone/>
              </a:pPr>
              <a:r>
                <a:rPr lang="en-US" sz="1900" b="1" i="1">
                  <a:solidFill>
                    <a:srgbClr val="792D2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Fast feedback: </a:t>
              </a:r>
              <a:r>
                <a:rPr lang="en-US" sz="1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Quickly gather user feedback to understand their needs and preferences.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327269" y="382739"/>
              <a:ext cx="2722311" cy="1728667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3629748" y="670094"/>
              <a:ext cx="2722311" cy="1728667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A239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 txBox="1"/>
            <p:nvPr/>
          </p:nvSpPr>
          <p:spPr>
            <a:xfrm>
              <a:off x="3680379" y="720725"/>
              <a:ext cx="2621049" cy="1627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92D26"/>
                </a:buClr>
                <a:buSzPts val="1900"/>
                <a:buFont typeface="Garamond"/>
                <a:buNone/>
              </a:pPr>
              <a:r>
                <a:rPr lang="en-US" sz="1900" b="1" i="1">
                  <a:solidFill>
                    <a:srgbClr val="792D2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Cost-effective: </a:t>
              </a:r>
              <a:r>
                <a:rPr lang="en-US" sz="1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Reduce development costs by building only essential features first.</a:t>
              </a:r>
              <a:endParaRPr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654539" y="382739"/>
              <a:ext cx="2722311" cy="1728667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6957018" y="670094"/>
              <a:ext cx="2722311" cy="1728667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A239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 txBox="1"/>
            <p:nvPr/>
          </p:nvSpPr>
          <p:spPr>
            <a:xfrm>
              <a:off x="7007649" y="720725"/>
              <a:ext cx="2621049" cy="1627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92D26"/>
                </a:buClr>
                <a:buSzPts val="1900"/>
                <a:buFont typeface="Garamond"/>
                <a:buNone/>
              </a:pPr>
              <a:r>
                <a:rPr lang="en-US" sz="1900" b="1" i="1">
                  <a:solidFill>
                    <a:srgbClr val="792D2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Early validation: </a:t>
              </a:r>
              <a:r>
                <a:rPr lang="en-US" sz="1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Validate your product idea before investing heavily in full-scale development.</a:t>
              </a:r>
              <a:endParaRPr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62" name="Google Shape;26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440" y="194729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6"/>
          <p:cNvSpPr txBox="1"/>
          <p:nvPr/>
        </p:nvSpPr>
        <p:spPr>
          <a:xfrm>
            <a:off x="9985625" y="5764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A2393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000" i="1">
                <a:solidFill>
                  <a:srgbClr val="A23930"/>
                </a:solidFill>
                <a:highlight>
                  <a:schemeClr val="lt1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 Seibel</a:t>
            </a:r>
            <a:r>
              <a:rPr lang="en-US" sz="1000" i="1">
                <a:solidFill>
                  <a:srgbClr val="A23930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2023)</a:t>
            </a:r>
            <a:endParaRPr sz="1000" i="1">
              <a:solidFill>
                <a:srgbClr val="A23930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ts val="6000"/>
              <a:buFont typeface="Garamond"/>
              <a:buNone/>
            </a:pPr>
            <a:r>
              <a:rPr lang="en-US" sz="6000">
                <a:solidFill>
                  <a:srgbClr val="792D26"/>
                </a:solidFill>
              </a:rPr>
              <a:t>Planning an MVP </a:t>
            </a:r>
            <a:endParaRPr/>
          </a:p>
        </p:txBody>
      </p:sp>
      <p:sp>
        <p:nvSpPr>
          <p:cNvPr id="270" name="Google Shape;270;p7"/>
          <p:cNvSpPr txBox="1">
            <a:spLocks noGrp="1"/>
          </p:cNvSpPr>
          <p:nvPr>
            <p:ph type="body" idx="1"/>
          </p:nvPr>
        </p:nvSpPr>
        <p:spPr>
          <a:xfrm>
            <a:off x="1025611" y="2556932"/>
            <a:ext cx="6771503" cy="360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10000"/>
          </a:bodyPr>
          <a:lstStyle/>
          <a:p>
            <a:pPr marL="285750" lvl="0" indent="-269903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Arial"/>
              <a:buChar char="•"/>
            </a:pPr>
            <a:r>
              <a:rPr lang="en-US" sz="2900" b="1" i="0">
                <a:solidFill>
                  <a:srgbClr val="792D26"/>
                </a:solidFill>
              </a:rPr>
              <a:t>Identify Core Problem: </a:t>
            </a:r>
            <a:r>
              <a:rPr lang="en-US" sz="2900" b="0" i="0">
                <a:solidFill>
                  <a:srgbClr val="262626"/>
                </a:solidFill>
              </a:rPr>
              <a:t>Focus on solving a specific, significant problem for your target audience.</a:t>
            </a:r>
            <a:endParaRPr/>
          </a:p>
          <a:p>
            <a:pPr marL="269875" lvl="1" indent="-242916" algn="l" rtl="0">
              <a:lnSpc>
                <a:spcPct val="130000"/>
              </a:lnSpc>
              <a:spcBef>
                <a:spcPts val="962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sz="2900" b="1" i="0">
                <a:solidFill>
                  <a:srgbClr val="792D26"/>
                </a:solidFill>
              </a:rPr>
              <a:t>Steps:</a:t>
            </a:r>
            <a:endParaRPr/>
          </a:p>
          <a:p>
            <a:pPr marL="898525" lvl="2" indent="-279428" algn="l" rtl="0">
              <a:lnSpc>
                <a:spcPct val="130000"/>
              </a:lnSpc>
              <a:spcBef>
                <a:spcPts val="962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sz="2900" b="1" i="1">
                <a:solidFill>
                  <a:srgbClr val="792D26"/>
                </a:solidFill>
              </a:rPr>
              <a:t>Market research</a:t>
            </a:r>
            <a:r>
              <a:rPr lang="en-US" sz="2900" b="0" i="1">
                <a:solidFill>
                  <a:srgbClr val="792D26"/>
                </a:solidFill>
              </a:rPr>
              <a:t>: </a:t>
            </a:r>
            <a:r>
              <a:rPr lang="en-US" sz="2900" b="0" i="0">
                <a:solidFill>
                  <a:srgbClr val="262626"/>
                </a:solidFill>
              </a:rPr>
              <a:t>Analyze existing solutions and identify gaps.</a:t>
            </a:r>
            <a:endParaRPr/>
          </a:p>
          <a:p>
            <a:pPr marL="898525" lvl="2" indent="-279428" algn="l" rtl="0">
              <a:lnSpc>
                <a:spcPct val="130000"/>
              </a:lnSpc>
              <a:spcBef>
                <a:spcPts val="962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sz="2900" b="1" i="1">
                <a:solidFill>
                  <a:srgbClr val="792D26"/>
                </a:solidFill>
              </a:rPr>
              <a:t>User research</a:t>
            </a:r>
            <a:r>
              <a:rPr lang="en-US" sz="2900" b="0" i="1">
                <a:solidFill>
                  <a:srgbClr val="792D26"/>
                </a:solidFill>
              </a:rPr>
              <a:t>: </a:t>
            </a:r>
            <a:r>
              <a:rPr lang="en-US" sz="2900" b="0" i="0">
                <a:solidFill>
                  <a:srgbClr val="262626"/>
                </a:solidFill>
              </a:rPr>
              <a:t>Conduct surveys, interviews, and focus groups to understand user pain points.</a:t>
            </a:r>
            <a:endParaRPr/>
          </a:p>
          <a:p>
            <a:pPr marL="898525" lvl="2" indent="-279428" algn="l" rtl="0">
              <a:lnSpc>
                <a:spcPct val="130000"/>
              </a:lnSpc>
              <a:spcBef>
                <a:spcPts val="962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sz="2900" b="1" i="1">
                <a:solidFill>
                  <a:srgbClr val="792D26"/>
                </a:solidFill>
              </a:rPr>
              <a:t>Define problem statement</a:t>
            </a:r>
            <a:r>
              <a:rPr lang="en-US" sz="2900" b="0" i="0">
                <a:solidFill>
                  <a:srgbClr val="792D26"/>
                </a:solidFill>
              </a:rPr>
              <a:t>: </a:t>
            </a:r>
            <a:r>
              <a:rPr lang="en-US" sz="2900" b="0" i="0">
                <a:solidFill>
                  <a:srgbClr val="262626"/>
                </a:solidFill>
              </a:rPr>
              <a:t>Clearly articulate the problem in one sentence.</a:t>
            </a:r>
            <a:br>
              <a:rPr lang="en-US" sz="1700">
                <a:solidFill>
                  <a:srgbClr val="262626"/>
                </a:solidFill>
              </a:rPr>
            </a:br>
            <a:endParaRPr sz="1700">
              <a:solidFill>
                <a:srgbClr val="262626"/>
              </a:solidFill>
            </a:endParaRPr>
          </a:p>
        </p:txBody>
      </p:sp>
      <p:pic>
        <p:nvPicPr>
          <p:cNvPr id="271" name="Google Shape;271;p7" descr="Magnifying glas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5026" y="2757636"/>
            <a:ext cx="2739728" cy="2739728"/>
          </a:xfrm>
          <a:prstGeom prst="rect">
            <a:avLst/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272" name="Google Shape;27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440" y="194729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"/>
          <p:cNvSpPr txBox="1"/>
          <p:nvPr/>
        </p:nvSpPr>
        <p:spPr>
          <a:xfrm>
            <a:off x="6479725" y="5705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A23930"/>
                </a:solidFill>
                <a:highlight>
                  <a:srgbClr val="F9F9F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(Spdload, 2024)</a:t>
            </a:r>
            <a:endParaRPr sz="1000" i="1">
              <a:solidFill>
                <a:srgbClr val="A23930"/>
              </a:solidFill>
              <a:highlight>
                <a:srgbClr val="F9F9F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79" name="Google Shape;279;p8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80" name="Google Shape;280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82" name="Google Shape;282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8"/>
          <p:cNvSpPr txBox="1">
            <a:spLocks noGrp="1"/>
          </p:cNvSpPr>
          <p:nvPr>
            <p:ph type="title"/>
          </p:nvPr>
        </p:nvSpPr>
        <p:spPr>
          <a:xfrm>
            <a:off x="5968122" y="982132"/>
            <a:ext cx="5017035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92D26"/>
              </a:buClr>
              <a:buSzPct val="100000"/>
              <a:buFont typeface="Garamond"/>
              <a:buNone/>
            </a:pPr>
            <a:r>
              <a:rPr lang="en-US" sz="5400">
                <a:solidFill>
                  <a:srgbClr val="792D26"/>
                </a:solidFill>
              </a:rPr>
              <a:t>Planning an MVP</a:t>
            </a:r>
            <a:endParaRPr/>
          </a:p>
        </p:txBody>
      </p:sp>
      <p:sp>
        <p:nvSpPr>
          <p:cNvPr id="285" name="Google Shape;285;p8"/>
          <p:cNvSpPr/>
          <p:nvPr/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lt1"/>
          </a:solidFill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86" name="Google Shape;286;p8" descr="Bullsey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1693" y="1410208"/>
            <a:ext cx="3858780" cy="3858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8"/>
          <p:cNvCxnSpPr/>
          <p:nvPr/>
        </p:nvCxnSpPr>
        <p:spPr>
          <a:xfrm>
            <a:off x="6094412" y="2400639"/>
            <a:ext cx="4802185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8"/>
          <p:cNvSpPr txBox="1">
            <a:spLocks noGrp="1"/>
          </p:cNvSpPr>
          <p:nvPr>
            <p:ph type="body" idx="1"/>
          </p:nvPr>
        </p:nvSpPr>
        <p:spPr>
          <a:xfrm>
            <a:off x="5888485" y="2515280"/>
            <a:ext cx="5356164" cy="348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lvl="0" indent="-264974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sz="1900" b="1">
                <a:solidFill>
                  <a:srgbClr val="792D26"/>
                </a:solidFill>
              </a:rPr>
              <a:t>Define success criteria: </a:t>
            </a:r>
            <a:r>
              <a:rPr lang="en-US" sz="1900">
                <a:solidFill>
                  <a:srgbClr val="262626"/>
                </a:solidFill>
              </a:rPr>
              <a:t>establish clear metrics to determine if the MVP is successful.</a:t>
            </a:r>
            <a:endParaRPr/>
          </a:p>
          <a:p>
            <a:pPr marL="285750" lvl="0" indent="-264974" algn="just" rtl="0">
              <a:lnSpc>
                <a:spcPct val="120000"/>
              </a:lnSpc>
              <a:spcBef>
                <a:spcPts val="951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sz="1900" b="1">
                <a:solidFill>
                  <a:srgbClr val="792D26"/>
                </a:solidFill>
              </a:rPr>
              <a:t>Steps:</a:t>
            </a:r>
            <a:endParaRPr/>
          </a:p>
          <a:p>
            <a:pPr marL="714375" lvl="0" indent="-263387" algn="just" rtl="0">
              <a:lnSpc>
                <a:spcPct val="120000"/>
              </a:lnSpc>
              <a:spcBef>
                <a:spcPts val="951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sz="1900" b="1" i="1">
                <a:solidFill>
                  <a:srgbClr val="792D26"/>
                </a:solidFill>
              </a:rPr>
              <a:t>Identify key metrics: </a:t>
            </a:r>
            <a:r>
              <a:rPr lang="en-US" sz="1900">
                <a:solidFill>
                  <a:srgbClr val="262626"/>
                </a:solidFill>
              </a:rPr>
              <a:t>Determine what success looks like. Examples include user engagement, retention rate, and conversion rate.</a:t>
            </a:r>
            <a:endParaRPr/>
          </a:p>
          <a:p>
            <a:pPr marL="714375" lvl="0" indent="-263387" algn="just" rtl="0">
              <a:lnSpc>
                <a:spcPct val="120000"/>
              </a:lnSpc>
              <a:spcBef>
                <a:spcPts val="951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sz="1900" b="1" i="1">
                <a:solidFill>
                  <a:srgbClr val="792D26"/>
                </a:solidFill>
              </a:rPr>
              <a:t>Set measurable goals:</a:t>
            </a:r>
            <a:r>
              <a:rPr lang="en-US" sz="1900">
                <a:solidFill>
                  <a:srgbClr val="792D26"/>
                </a:solidFill>
              </a:rPr>
              <a:t> </a:t>
            </a:r>
            <a:r>
              <a:rPr lang="en-US" sz="1900">
                <a:solidFill>
                  <a:srgbClr val="262626"/>
                </a:solidFill>
              </a:rPr>
              <a:t>Define specific, quantifiable targets for each metric.</a:t>
            </a:r>
            <a:endParaRPr/>
          </a:p>
          <a:p>
            <a:pPr marL="714375" lvl="0" indent="-263387" algn="just" rtl="0">
              <a:lnSpc>
                <a:spcPct val="120000"/>
              </a:lnSpc>
              <a:spcBef>
                <a:spcPts val="951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sz="1900" b="1" i="1">
                <a:solidFill>
                  <a:srgbClr val="792D26"/>
                </a:solidFill>
              </a:rPr>
              <a:t>Track progress: </a:t>
            </a:r>
            <a:r>
              <a:rPr lang="en-US" sz="1900">
                <a:solidFill>
                  <a:srgbClr val="262626"/>
                </a:solidFill>
              </a:rPr>
              <a:t>Use analytics tools to monitor performance against these goals.</a:t>
            </a:r>
            <a:endParaRPr/>
          </a:p>
          <a:p>
            <a:pPr marL="285750" lvl="0" indent="-170954" algn="l" rtl="0">
              <a:lnSpc>
                <a:spcPct val="90000"/>
              </a:lnSpc>
              <a:spcBef>
                <a:spcPts val="914"/>
              </a:spcBef>
              <a:spcAft>
                <a:spcPts val="0"/>
              </a:spcAft>
              <a:buSzPct val="115000"/>
              <a:buNone/>
            </a:pPr>
            <a:endParaRPr sz="1700">
              <a:solidFill>
                <a:srgbClr val="262626"/>
              </a:solidFill>
            </a:endParaRPr>
          </a:p>
        </p:txBody>
      </p:sp>
      <p:pic>
        <p:nvPicPr>
          <p:cNvPr id="289" name="Google Shape;289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440" y="194729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8"/>
          <p:cNvSpPr txBox="1"/>
          <p:nvPr/>
        </p:nvSpPr>
        <p:spPr>
          <a:xfrm>
            <a:off x="10323575" y="5771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A23930"/>
                </a:solidFill>
                <a:highlight>
                  <a:srgbClr val="F9F9F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(Spdload, 2024)</a:t>
            </a:r>
            <a:endParaRPr sz="1000" i="1">
              <a:solidFill>
                <a:srgbClr val="A23930"/>
              </a:solidFill>
              <a:highlight>
                <a:srgbClr val="F9F9F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63636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7" name="Google Shape;297;p9"/>
          <p:cNvSpPr/>
          <p:nvPr/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8" name="Google Shape;298;p9"/>
          <p:cNvSpPr txBox="1"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Garamond"/>
              <a:buNone/>
            </a:pPr>
            <a:r>
              <a:rPr lang="en-US">
                <a:solidFill>
                  <a:srgbClr val="FFFFFF"/>
                </a:solidFill>
              </a:rPr>
              <a:t>Planning an MVP</a:t>
            </a:r>
            <a:endParaRPr/>
          </a:p>
        </p:txBody>
      </p:sp>
      <p:sp>
        <p:nvSpPr>
          <p:cNvPr id="299" name="Google Shape;299;p9"/>
          <p:cNvSpPr/>
          <p:nvPr/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30000">
                <a:schemeClr val="lt1"/>
              </a:gs>
              <a:gs pos="61000">
                <a:srgbClr val="F7F7F7"/>
              </a:gs>
              <a:gs pos="97000">
                <a:srgbClr val="E4E4E4"/>
              </a:gs>
              <a:gs pos="100000">
                <a:srgbClr val="E4E4E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0" name="Google Shape;300;p9"/>
          <p:cNvSpPr txBox="1">
            <a:spLocks noGrp="1"/>
          </p:cNvSpPr>
          <p:nvPr>
            <p:ph type="body" idx="1"/>
          </p:nvPr>
        </p:nvSpPr>
        <p:spPr>
          <a:xfrm>
            <a:off x="5360003" y="469900"/>
            <a:ext cx="5953630" cy="619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285750" lvl="0" indent="-272605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b="1">
                <a:solidFill>
                  <a:srgbClr val="792D26"/>
                </a:solidFill>
              </a:rPr>
              <a:t>Build simplest version: </a:t>
            </a:r>
            <a:r>
              <a:rPr lang="en-US"/>
              <a:t>focus on essential features that address the core problem.</a:t>
            </a:r>
            <a:endParaRPr/>
          </a:p>
          <a:p>
            <a:pPr marL="285750" lvl="0" indent="-272605" algn="just" rtl="0">
              <a:lnSpc>
                <a:spcPct val="140000"/>
              </a:lnSpc>
              <a:spcBef>
                <a:spcPts val="1044"/>
              </a:spcBef>
              <a:spcAft>
                <a:spcPts val="0"/>
              </a:spcAft>
              <a:buClr>
                <a:schemeClr val="accent4"/>
              </a:buClr>
              <a:buSzPct val="115000"/>
              <a:buChar char="•"/>
            </a:pPr>
            <a:r>
              <a:rPr lang="en-US" b="1">
                <a:solidFill>
                  <a:srgbClr val="792D26"/>
                </a:solidFill>
              </a:rPr>
              <a:t>Steps:</a:t>
            </a:r>
            <a:endParaRPr/>
          </a:p>
          <a:p>
            <a:pPr marL="714375" lvl="0" indent="-271018" algn="just" rtl="0">
              <a:lnSpc>
                <a:spcPct val="140000"/>
              </a:lnSpc>
              <a:spcBef>
                <a:spcPts val="1044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b="1" i="1">
                <a:solidFill>
                  <a:srgbClr val="792D26"/>
                </a:solidFill>
              </a:rPr>
              <a:t>Prioritize features: </a:t>
            </a:r>
            <a:r>
              <a:rPr lang="en-US"/>
              <a:t>List all potential features and prioritize based on user needs and feedback.</a:t>
            </a:r>
            <a:endParaRPr/>
          </a:p>
          <a:p>
            <a:pPr marL="714375" lvl="0" indent="-271018" algn="just" rtl="0">
              <a:lnSpc>
                <a:spcPct val="140000"/>
              </a:lnSpc>
              <a:spcBef>
                <a:spcPts val="1044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b="1" i="1">
                <a:solidFill>
                  <a:srgbClr val="792D26"/>
                </a:solidFill>
              </a:rPr>
              <a:t>Develop core features: </a:t>
            </a:r>
            <a:r>
              <a:rPr lang="en-US"/>
              <a:t>Build only the most critical features necessary to solve the core problem.</a:t>
            </a:r>
            <a:endParaRPr/>
          </a:p>
          <a:p>
            <a:pPr marL="714375" lvl="0" indent="-271018" algn="just" rtl="0">
              <a:lnSpc>
                <a:spcPct val="140000"/>
              </a:lnSpc>
              <a:spcBef>
                <a:spcPts val="1044"/>
              </a:spcBef>
              <a:spcAft>
                <a:spcPts val="0"/>
              </a:spcAft>
              <a:buClr>
                <a:schemeClr val="accent4"/>
              </a:buClr>
              <a:buSzPct val="115000"/>
              <a:buFont typeface="Noto Sans Symbols"/>
              <a:buChar char="⮚"/>
            </a:pPr>
            <a:r>
              <a:rPr lang="en-US" b="1" i="1">
                <a:solidFill>
                  <a:srgbClr val="792D26"/>
                </a:solidFill>
              </a:rPr>
              <a:t>Ensure usability: </a:t>
            </a:r>
            <a:r>
              <a:rPr lang="en-US"/>
              <a:t>Make sure the MVP is user-friendly and functional, even if it's basic.</a:t>
            </a:r>
            <a:endParaRPr/>
          </a:p>
          <a:p>
            <a:pPr marL="285750" lvl="0" indent="-123634" algn="l" rtl="0">
              <a:spcBef>
                <a:spcPts val="1044"/>
              </a:spcBef>
              <a:spcAft>
                <a:spcPts val="0"/>
              </a:spcAft>
              <a:buSzPct val="115000"/>
              <a:buNone/>
            </a:pPr>
            <a:endParaRPr/>
          </a:p>
        </p:txBody>
      </p:sp>
      <p:pic>
        <p:nvPicPr>
          <p:cNvPr id="301" name="Google Shape;3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629" y="5259090"/>
            <a:ext cx="1792067" cy="69747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9"/>
          <p:cNvSpPr txBox="1"/>
          <p:nvPr/>
        </p:nvSpPr>
        <p:spPr>
          <a:xfrm>
            <a:off x="10787325" y="62727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A239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(Spdload, 2024)</a:t>
            </a:r>
            <a:endParaRPr sz="1000" i="1">
              <a:solidFill>
                <a:srgbClr val="A239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2026</Words>
  <Application>Microsoft Macintosh PowerPoint</Application>
  <PresentationFormat>Widescreen</PresentationFormat>
  <Paragraphs>228</Paragraphs>
  <Slides>39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Corbel</vt:lpstr>
      <vt:lpstr>Garamond</vt:lpstr>
      <vt:lpstr>Arial</vt:lpstr>
      <vt:lpstr>Noto Sans Symbols</vt:lpstr>
      <vt:lpstr>Times New Roman</vt:lpstr>
      <vt:lpstr>Wingdings</vt:lpstr>
      <vt:lpstr>Organic</vt:lpstr>
      <vt:lpstr>Organic</vt:lpstr>
      <vt:lpstr>PowerPoint Presentation</vt:lpstr>
      <vt:lpstr>PowerPoint Presentation</vt:lpstr>
      <vt:lpstr>Learning Objectives</vt:lpstr>
      <vt:lpstr>How to plan  an MVP</vt:lpstr>
      <vt:lpstr>Introduction to MVP</vt:lpstr>
      <vt:lpstr>Benefits of MVP</vt:lpstr>
      <vt:lpstr>Planning an MVP </vt:lpstr>
      <vt:lpstr>Planning an MVP</vt:lpstr>
      <vt:lpstr>Planning an MVP</vt:lpstr>
      <vt:lpstr>MVP Testing</vt:lpstr>
      <vt:lpstr>Iteration</vt:lpstr>
      <vt:lpstr>How to build products users love</vt:lpstr>
      <vt:lpstr>First Impressions Matter</vt:lpstr>
      <vt:lpstr>First Impressions Matter</vt:lpstr>
      <vt:lpstr>Emotional Connection</vt:lpstr>
      <vt:lpstr>Emotional Connection</vt:lpstr>
      <vt:lpstr>Support-Driven Development</vt:lpstr>
      <vt:lpstr>User Feedback</vt:lpstr>
      <vt:lpstr>Focus on Churn</vt:lpstr>
      <vt:lpstr>Remarkability</vt:lpstr>
      <vt:lpstr>Humility and Manners</vt:lpstr>
      <vt:lpstr>Remote Work</vt:lpstr>
      <vt:lpstr>Remote Work</vt:lpstr>
      <vt:lpstr>Remote Work</vt:lpstr>
      <vt:lpstr>Remote Work</vt:lpstr>
      <vt:lpstr>Building product, talking to users, and growing</vt:lpstr>
      <vt:lpstr>The importance of building  a great product</vt:lpstr>
      <vt:lpstr>Understanding your users</vt:lpstr>
      <vt:lpstr>Building the product</vt:lpstr>
      <vt:lpstr>Iterative development and feedback</vt:lpstr>
      <vt:lpstr>Talking to users</vt:lpstr>
      <vt:lpstr>Growth Strategies</vt:lpstr>
      <vt:lpstr>Metrics and KPIs</vt:lpstr>
      <vt:lpstr>Fundraising Tips</vt:lpstr>
      <vt:lpstr>Common mistakes to avoid</vt:lpstr>
      <vt:lpstr>KEY TAKEAWAYS</vt:lpstr>
      <vt:lpstr>Q&amp;A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Khiem Tran</dc:creator>
  <cp:lastModifiedBy>Khiem Tran</cp:lastModifiedBy>
  <cp:revision>1</cp:revision>
  <dcterms:created xsi:type="dcterms:W3CDTF">2024-06-07T10:24:08Z</dcterms:created>
  <dcterms:modified xsi:type="dcterms:W3CDTF">2024-07-26T12:17:51Z</dcterms:modified>
</cp:coreProperties>
</file>